
<file path=[Content_Types].xml><?xml version="1.0" encoding="utf-8"?>
<Types xmlns="http://schemas.openxmlformats.org/package/2006/content-types">
  <Default Extension="xml" ContentType="application/xml"/>
  <Default Extension="ico" ContentType="image/x-icon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FCAF-5CA0-AC4E-A98F-84F8AA413D73}" type="datetimeFigureOut">
              <a:rPr lang="fr-FR" smtClean="0"/>
              <a:t>06/06/2014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D7BA-529B-104D-B739-DA8C26BFAA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53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FCAF-5CA0-AC4E-A98F-84F8AA413D73}" type="datetimeFigureOut">
              <a:rPr lang="fr-FR" smtClean="0"/>
              <a:t>06/06/2014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D7BA-529B-104D-B739-DA8C26BFAA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49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FCAF-5CA0-AC4E-A98F-84F8AA413D73}" type="datetimeFigureOut">
              <a:rPr lang="fr-FR" smtClean="0"/>
              <a:t>06/06/2014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D7BA-529B-104D-B739-DA8C26BFAA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043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FCAF-5CA0-AC4E-A98F-84F8AA413D73}" type="datetimeFigureOut">
              <a:rPr lang="fr-FR" smtClean="0"/>
              <a:t>06/06/2014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D7BA-529B-104D-B739-DA8C26BFAA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2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FCAF-5CA0-AC4E-A98F-84F8AA413D73}" type="datetimeFigureOut">
              <a:rPr lang="fr-FR" smtClean="0"/>
              <a:t>06/06/2014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D7BA-529B-104D-B739-DA8C26BFAA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296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FCAF-5CA0-AC4E-A98F-84F8AA413D73}" type="datetimeFigureOut">
              <a:rPr lang="fr-FR" smtClean="0"/>
              <a:t>06/06/2014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D7BA-529B-104D-B739-DA8C26BFAA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73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FCAF-5CA0-AC4E-A98F-84F8AA413D73}" type="datetimeFigureOut">
              <a:rPr lang="fr-FR" smtClean="0"/>
              <a:t>06/06/2014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D7BA-529B-104D-B739-DA8C26BFAA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41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FCAF-5CA0-AC4E-A98F-84F8AA413D73}" type="datetimeFigureOut">
              <a:rPr lang="fr-FR" smtClean="0"/>
              <a:t>06/06/2014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D7BA-529B-104D-B739-DA8C26BFAA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472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FCAF-5CA0-AC4E-A98F-84F8AA413D73}" type="datetimeFigureOut">
              <a:rPr lang="fr-FR" smtClean="0"/>
              <a:t>06/06/2014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D7BA-529B-104D-B739-DA8C26BFAA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268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FCAF-5CA0-AC4E-A98F-84F8AA413D73}" type="datetimeFigureOut">
              <a:rPr lang="fr-FR" smtClean="0"/>
              <a:t>06/06/2014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D7BA-529B-104D-B739-DA8C26BFAA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88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FCAF-5CA0-AC4E-A98F-84F8AA413D73}" type="datetimeFigureOut">
              <a:rPr lang="fr-FR" smtClean="0"/>
              <a:t>06/06/2014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D7BA-529B-104D-B739-DA8C26BFAA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36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FCAF-5CA0-AC4E-A98F-84F8AA413D73}" type="datetimeFigureOut">
              <a:rPr lang="fr-FR" smtClean="0"/>
              <a:t>06/06/2014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BD7BA-529B-104D-B739-DA8C26BFAA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476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ico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carte-visite-ba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4" y="4331225"/>
            <a:ext cx="3228280" cy="2165651"/>
          </a:xfrm>
          <a:prstGeom prst="rect">
            <a:avLst/>
          </a:prstGeom>
        </p:spPr>
      </p:pic>
      <p:pic>
        <p:nvPicPr>
          <p:cNvPr id="8" name="Image 7" descr="logo_angular_plus_da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625" y="929930"/>
            <a:ext cx="3543399" cy="533264"/>
          </a:xfrm>
          <a:prstGeom prst="rect">
            <a:avLst/>
          </a:prstGeom>
        </p:spPr>
      </p:pic>
      <p:pic>
        <p:nvPicPr>
          <p:cNvPr id="9" name="Image 8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2073963"/>
            <a:ext cx="7747000" cy="1587500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082728" y="4791662"/>
            <a:ext cx="1358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Rémi Alvado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093401" y="5096962"/>
            <a:ext cx="2717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Senior </a:t>
            </a:r>
            <a:r>
              <a:rPr lang="fr-FR" dirty="0" err="1" smtClean="0"/>
              <a:t>Frontend</a:t>
            </a:r>
            <a:r>
              <a:rPr lang="fr-FR" dirty="0" smtClean="0"/>
              <a:t> </a:t>
            </a:r>
            <a:r>
              <a:rPr lang="fr-FR" dirty="0" err="1" smtClean="0"/>
              <a:t>Developer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093401" y="5414051"/>
            <a:ext cx="2474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r</a:t>
            </a:r>
            <a:r>
              <a:rPr lang="fr-FR" dirty="0" err="1" smtClean="0"/>
              <a:t>emi.alvado@gmail.com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1072055" y="5724650"/>
            <a:ext cx="1445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@</a:t>
            </a:r>
            <a:r>
              <a:rPr lang="fr-FR" dirty="0" err="1" smtClean="0"/>
              <a:t>remialvado</a:t>
            </a:r>
            <a:endParaRPr lang="fr-FR" dirty="0"/>
          </a:p>
        </p:txBody>
      </p:sp>
      <p:pic>
        <p:nvPicPr>
          <p:cNvPr id="14" name="Image 13" descr="favicon.ico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5816078"/>
            <a:ext cx="256560" cy="256560"/>
          </a:xfrm>
          <a:prstGeom prst="rect">
            <a:avLst/>
          </a:prstGeom>
        </p:spPr>
      </p:pic>
      <p:pic>
        <p:nvPicPr>
          <p:cNvPr id="15" name="Image 14" descr="favicon2.ico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27" y="5508982"/>
            <a:ext cx="263896" cy="263896"/>
          </a:xfrm>
          <a:prstGeom prst="rect">
            <a:avLst/>
          </a:prstGeom>
        </p:spPr>
      </p:pic>
      <p:pic>
        <p:nvPicPr>
          <p:cNvPr id="16" name="Image 15" descr="favicon (1).ico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27" y="5171666"/>
            <a:ext cx="281238" cy="281238"/>
          </a:xfrm>
          <a:prstGeom prst="rect">
            <a:avLst/>
          </a:prstGeom>
        </p:spPr>
      </p:pic>
      <p:pic>
        <p:nvPicPr>
          <p:cNvPr id="17" name="Image 16" descr="favicon (2).ico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4843983"/>
            <a:ext cx="274323" cy="27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883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arte-visite-ba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696" y="5885664"/>
            <a:ext cx="1662303" cy="1115135"/>
          </a:xfrm>
          <a:prstGeom prst="rect">
            <a:avLst/>
          </a:prstGeom>
        </p:spPr>
      </p:pic>
      <p:pic>
        <p:nvPicPr>
          <p:cNvPr id="6" name="Image 5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6154256"/>
            <a:ext cx="3250470" cy="66608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0" y="117391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chemeClr val="accent1"/>
                </a:solidFill>
              </a:rPr>
              <a:t>AngularDart</a:t>
            </a:r>
            <a:r>
              <a:rPr lang="fr-FR" sz="3600" dirty="0" smtClean="0">
                <a:solidFill>
                  <a:schemeClr val="accent1"/>
                </a:solidFill>
              </a:rPr>
              <a:t> – Entités</a:t>
            </a:r>
            <a:endParaRPr lang="fr-FR" sz="3600" dirty="0">
              <a:solidFill>
                <a:schemeClr val="accent1"/>
              </a:solidFill>
            </a:endParaRPr>
          </a:p>
        </p:txBody>
      </p:sp>
      <p:grpSp>
        <p:nvGrpSpPr>
          <p:cNvPr id="14" name="Grouper 13"/>
          <p:cNvGrpSpPr/>
          <p:nvPr/>
        </p:nvGrpSpPr>
        <p:grpSpPr>
          <a:xfrm>
            <a:off x="805228" y="897566"/>
            <a:ext cx="8166986" cy="461665"/>
            <a:chOff x="826574" y="1696825"/>
            <a:chExt cx="8166986" cy="461665"/>
          </a:xfrm>
        </p:grpSpPr>
        <p:sp>
          <p:nvSpPr>
            <p:cNvPr id="15" name="ZoneTexte 14"/>
            <p:cNvSpPr txBox="1"/>
            <p:nvPr/>
          </p:nvSpPr>
          <p:spPr>
            <a:xfrm>
              <a:off x="1077962" y="1696825"/>
              <a:ext cx="79155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solidFill>
                    <a:srgbClr val="7F7F7F"/>
                  </a:solidFill>
                </a:rPr>
                <a:t>Controller : l’entité qui connecte les parties d’un composant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16" name="Triangle isocèle 15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288168" y="1387344"/>
            <a:ext cx="8559659" cy="476691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394897" y="1472721"/>
            <a:ext cx="7941898" cy="4524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accent3"/>
                </a:solidFill>
                <a:latin typeface="Courier New"/>
                <a:cs typeface="Courier New"/>
              </a:rPr>
              <a:t>&lt;</a:t>
            </a:r>
            <a:r>
              <a:rPr lang="fr-FR" sz="1600" dirty="0" err="1" smtClean="0">
                <a:solidFill>
                  <a:schemeClr val="accent3"/>
                </a:solidFill>
                <a:latin typeface="Courier New"/>
                <a:cs typeface="Courier New"/>
              </a:rPr>
              <a:t>ul</a:t>
            </a:r>
            <a:r>
              <a:rPr lang="fr-FR" sz="1600" dirty="0" smtClean="0">
                <a:solidFill>
                  <a:schemeClr val="accent3"/>
                </a:solidFill>
                <a:latin typeface="Courier New"/>
                <a:cs typeface="Courier New"/>
              </a:rPr>
              <a:t> </a:t>
            </a:r>
            <a:r>
              <a:rPr lang="fr-FR" sz="1600" dirty="0" err="1">
                <a:solidFill>
                  <a:schemeClr val="accent4"/>
                </a:solidFill>
                <a:latin typeface="Courier New"/>
                <a:cs typeface="Courier New"/>
              </a:rPr>
              <a:t>recipe</a:t>
            </a:r>
            <a:r>
              <a:rPr lang="fr-FR" sz="1600" dirty="0">
                <a:solidFill>
                  <a:schemeClr val="accent4"/>
                </a:solidFill>
                <a:latin typeface="Courier New"/>
                <a:cs typeface="Courier New"/>
              </a:rPr>
              <a:t>-book</a:t>
            </a:r>
            <a:r>
              <a:rPr lang="fr-FR" sz="1600" dirty="0" smtClean="0">
                <a:solidFill>
                  <a:schemeClr val="accent3"/>
                </a:solidFill>
                <a:latin typeface="Courier New"/>
                <a:cs typeface="Courier New"/>
              </a:rPr>
              <a:t>&gt;</a:t>
            </a:r>
          </a:p>
          <a:p>
            <a:r>
              <a:rPr lang="fr-FR" sz="1600" dirty="0">
                <a:solidFill>
                  <a:schemeClr val="accent3"/>
                </a:solidFill>
                <a:latin typeface="Courier New"/>
                <a:cs typeface="Courier New"/>
              </a:rPr>
              <a:t> </a:t>
            </a:r>
            <a:r>
              <a:rPr lang="fr-FR" sz="1600" dirty="0" smtClean="0">
                <a:solidFill>
                  <a:schemeClr val="accent3"/>
                </a:solidFill>
                <a:latin typeface="Courier New"/>
                <a:cs typeface="Courier New"/>
              </a:rPr>
              <a:t>   &lt;li </a:t>
            </a:r>
            <a:r>
              <a:rPr lang="fr-FR" sz="1600" dirty="0" err="1">
                <a:solidFill>
                  <a:schemeClr val="accent4"/>
                </a:solidFill>
                <a:latin typeface="Courier New"/>
                <a:cs typeface="Courier New"/>
              </a:rPr>
              <a:t>ng-repeat</a:t>
            </a:r>
            <a:r>
              <a:rPr lang="fr-FR" sz="1600" dirty="0" smtClean="0">
                <a:solidFill>
                  <a:schemeClr val="accent3"/>
                </a:solidFill>
                <a:latin typeface="Courier New"/>
                <a:cs typeface="Courier New"/>
              </a:rPr>
              <a:t>="</a:t>
            </a:r>
            <a:r>
              <a:rPr lang="fr-FR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recipe</a:t>
            </a:r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in </a:t>
            </a:r>
            <a:r>
              <a:rPr lang="fr-FR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ctrl.recipes</a:t>
            </a:r>
            <a:r>
              <a:rPr lang="fr-FR" sz="1600" dirty="0" smtClean="0">
                <a:solidFill>
                  <a:schemeClr val="accent3"/>
                </a:solidFill>
                <a:latin typeface="Courier New"/>
                <a:cs typeface="Courier New"/>
              </a:rPr>
              <a:t>"&gt;</a:t>
            </a:r>
            <a:r>
              <a:rPr lang="fr-FR" sz="1600" dirty="0" smtClean="0">
                <a:latin typeface="Courier New"/>
                <a:cs typeface="Courier New"/>
              </a:rPr>
              <a:t>{{</a:t>
            </a:r>
            <a:r>
              <a:rPr lang="fr-FR" sz="1600" dirty="0" err="1" smtClean="0">
                <a:latin typeface="Courier New"/>
                <a:cs typeface="Courier New"/>
              </a:rPr>
              <a:t>recipe.name</a:t>
            </a:r>
            <a:r>
              <a:rPr lang="fr-FR" sz="1600" dirty="0" smtClean="0">
                <a:latin typeface="Courier New"/>
                <a:cs typeface="Courier New"/>
              </a:rPr>
              <a:t>}}</a:t>
            </a:r>
            <a:r>
              <a:rPr lang="fr-FR" sz="1600" dirty="0" smtClean="0">
                <a:solidFill>
                  <a:schemeClr val="accent3"/>
                </a:solidFill>
                <a:latin typeface="Courier New"/>
                <a:cs typeface="Courier New"/>
              </a:rPr>
              <a:t>&lt;/li&gt;</a:t>
            </a:r>
          </a:p>
          <a:p>
            <a:r>
              <a:rPr lang="fr-FR" sz="1600" dirty="0" smtClean="0">
                <a:solidFill>
                  <a:schemeClr val="accent3"/>
                </a:solidFill>
                <a:latin typeface="Courier New"/>
                <a:cs typeface="Courier New"/>
              </a:rPr>
              <a:t>&lt;/</a:t>
            </a:r>
            <a:r>
              <a:rPr lang="fr-FR" sz="1600" dirty="0" err="1" smtClean="0">
                <a:solidFill>
                  <a:schemeClr val="accent3"/>
                </a:solidFill>
                <a:latin typeface="Courier New"/>
                <a:cs typeface="Courier New"/>
              </a:rPr>
              <a:t>ul</a:t>
            </a:r>
            <a:r>
              <a:rPr lang="fr-FR" sz="1600" dirty="0" smtClean="0">
                <a:solidFill>
                  <a:schemeClr val="accent3"/>
                </a:solidFill>
                <a:latin typeface="Courier New"/>
                <a:cs typeface="Courier New"/>
              </a:rPr>
              <a:t>&gt;</a:t>
            </a:r>
            <a:endParaRPr lang="fr-FR" sz="1600" dirty="0" smtClean="0">
              <a:solidFill>
                <a:srgbClr val="77933C"/>
              </a:solidFill>
              <a:latin typeface="Courier New"/>
              <a:cs typeface="Courier New"/>
            </a:endParaRPr>
          </a:p>
          <a:p>
            <a:endParaRPr lang="fr-FR" sz="1600" dirty="0" smtClean="0">
              <a:solidFill>
                <a:schemeClr val="accent1"/>
              </a:solidFill>
              <a:latin typeface="Courier New"/>
              <a:cs typeface="Courier New"/>
            </a:endParaRPr>
          </a:p>
          <a:p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@</a:t>
            </a:r>
            <a:r>
              <a:rPr lang="fr-FR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NgController</a:t>
            </a:r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(</a:t>
            </a:r>
          </a:p>
          <a:p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   </a:t>
            </a:r>
            <a:r>
              <a:rPr lang="fr-FR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selector</a:t>
            </a:r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: ‘[</a:t>
            </a:r>
            <a:r>
              <a:rPr lang="fr-FR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recipe</a:t>
            </a:r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-book]’,</a:t>
            </a:r>
          </a:p>
          <a:p>
            <a:r>
              <a:rPr lang="fr-FR" sz="1600" dirty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  </a:t>
            </a:r>
            <a:r>
              <a:rPr lang="fr-FR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publishAs</a:t>
            </a:r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: ‘ctrl’</a:t>
            </a:r>
            <a:endParaRPr lang="fr-FR" sz="1600" dirty="0">
              <a:solidFill>
                <a:schemeClr val="accent1"/>
              </a:solidFill>
              <a:latin typeface="Courier New"/>
              <a:cs typeface="Courier New"/>
            </a:endParaRPr>
          </a:p>
          <a:p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)</a:t>
            </a:r>
            <a:endParaRPr lang="fr-FR" sz="1600" dirty="0">
              <a:solidFill>
                <a:schemeClr val="accent1"/>
              </a:solidFill>
              <a:latin typeface="Courier New"/>
              <a:cs typeface="Courier New"/>
            </a:endParaRPr>
          </a:p>
          <a:p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class </a:t>
            </a:r>
            <a:r>
              <a:rPr lang="fr-FR" sz="1600" dirty="0" err="1" smtClean="0">
                <a:latin typeface="Courier New"/>
                <a:cs typeface="Courier New"/>
              </a:rPr>
              <a:t>RecipeBookController</a:t>
            </a:r>
            <a:r>
              <a:rPr lang="fr-FR" sz="1600" dirty="0" smtClean="0">
                <a:latin typeface="Courier New"/>
                <a:cs typeface="Courier New"/>
              </a:rPr>
              <a:t> 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600" dirty="0" smtClean="0">
                <a:solidFill>
                  <a:schemeClr val="accent3"/>
                </a:solidFill>
                <a:latin typeface="Courier New"/>
                <a:cs typeface="Courier New"/>
              </a:rPr>
              <a:t>    List&lt;</a:t>
            </a:r>
            <a:r>
              <a:rPr lang="fr-FR" sz="1600" dirty="0" err="1" smtClean="0">
                <a:solidFill>
                  <a:schemeClr val="accent3"/>
                </a:solidFill>
                <a:latin typeface="Courier New"/>
                <a:cs typeface="Courier New"/>
              </a:rPr>
              <a:t>Recipe</a:t>
            </a:r>
            <a:r>
              <a:rPr lang="fr-FR" sz="1600" dirty="0" smtClean="0">
                <a:solidFill>
                  <a:schemeClr val="accent3"/>
                </a:solidFill>
                <a:latin typeface="Courier New"/>
                <a:cs typeface="Courier New"/>
              </a:rPr>
              <a:t>&gt; </a:t>
            </a:r>
            <a:r>
              <a:rPr lang="fr-FR" sz="1600" dirty="0" err="1" smtClean="0">
                <a:latin typeface="Courier New"/>
                <a:cs typeface="Courier New"/>
              </a:rPr>
              <a:t>recipes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;</a:t>
            </a:r>
          </a:p>
          <a:p>
            <a:endParaRPr lang="fr-FR" sz="1600" dirty="0">
              <a:latin typeface="Courier New"/>
              <a:cs typeface="Courier New"/>
            </a:endParaRPr>
          </a:p>
          <a:p>
            <a:r>
              <a:rPr lang="fr-FR" sz="1600" dirty="0">
                <a:latin typeface="Courier New"/>
                <a:cs typeface="Courier New"/>
              </a:rPr>
              <a:t> </a:t>
            </a:r>
            <a:r>
              <a:rPr lang="fr-FR" sz="1600" dirty="0" smtClean="0">
                <a:latin typeface="Courier New"/>
                <a:cs typeface="Courier New"/>
              </a:rPr>
              <a:t>   </a:t>
            </a:r>
            <a:r>
              <a:rPr lang="fr-FR" sz="1600" dirty="0" err="1" smtClean="0">
                <a:latin typeface="Courier New"/>
                <a:cs typeface="Courier New"/>
              </a:rPr>
              <a:t>RecipeBookController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() {</a:t>
            </a:r>
          </a:p>
          <a:p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        </a:t>
            </a:r>
            <a:r>
              <a:rPr lang="fr-FR" sz="1600" dirty="0" err="1" smtClean="0">
                <a:latin typeface="Courier New"/>
                <a:cs typeface="Courier New"/>
              </a:rPr>
              <a:t>recipes</a:t>
            </a:r>
            <a:r>
              <a:rPr lang="fr-FR" sz="1600" dirty="0" smtClean="0">
                <a:latin typeface="Courier New"/>
                <a:cs typeface="Courier New"/>
              </a:rPr>
              <a:t> 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= </a:t>
            </a:r>
            <a:r>
              <a:rPr lang="fr-FR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_</a:t>
            </a:r>
            <a:r>
              <a:rPr lang="fr-FR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loadRecipes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();</a:t>
            </a:r>
            <a:endParaRPr lang="fr-FR" sz="1600" dirty="0">
              <a:solidFill>
                <a:srgbClr val="77933C"/>
              </a:solidFill>
              <a:latin typeface="Courier New"/>
              <a:cs typeface="Courier New"/>
            </a:endParaRPr>
          </a:p>
          <a:p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    }</a:t>
            </a:r>
          </a:p>
          <a:p>
            <a:endParaRPr lang="fr-FR" sz="1600" dirty="0" smtClean="0">
              <a:solidFill>
                <a:srgbClr val="77933C"/>
              </a:solidFill>
              <a:latin typeface="Courier New"/>
              <a:cs typeface="Courier New"/>
            </a:endParaRPr>
          </a:p>
          <a:p>
            <a:r>
              <a:rPr lang="fr-FR" sz="1600" dirty="0">
                <a:solidFill>
                  <a:srgbClr val="77933C"/>
                </a:solidFill>
                <a:latin typeface="Courier New"/>
                <a:cs typeface="Courier New"/>
              </a:rPr>
              <a:t> 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   List&lt;</a:t>
            </a:r>
            <a:r>
              <a:rPr lang="fr-FR" sz="1600" dirty="0" err="1" smtClean="0">
                <a:solidFill>
                  <a:srgbClr val="77933C"/>
                </a:solidFill>
                <a:latin typeface="Courier New"/>
                <a:cs typeface="Courier New"/>
              </a:rPr>
              <a:t>Recipe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&gt; </a:t>
            </a:r>
            <a:r>
              <a:rPr lang="fr-FR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_</a:t>
            </a:r>
            <a:r>
              <a:rPr lang="fr-FR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loadRecipes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() { 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/* ... */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}</a:t>
            </a:r>
            <a:endParaRPr lang="fr-FR" sz="1600" dirty="0">
              <a:solidFill>
                <a:srgbClr val="77933C"/>
              </a:solidFill>
              <a:latin typeface="Courier New"/>
              <a:cs typeface="Courier New"/>
            </a:endParaRPr>
          </a:p>
          <a:p>
            <a:endParaRPr lang="fr-FR" sz="1600" dirty="0" smtClean="0">
              <a:solidFill>
                <a:srgbClr val="77933C"/>
              </a:solidFill>
              <a:latin typeface="Courier New"/>
              <a:cs typeface="Courier New"/>
            </a:endParaRPr>
          </a:p>
          <a:p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88236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arte-visite-ba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696" y="5885664"/>
            <a:ext cx="1662303" cy="1115135"/>
          </a:xfrm>
          <a:prstGeom prst="rect">
            <a:avLst/>
          </a:prstGeom>
        </p:spPr>
      </p:pic>
      <p:pic>
        <p:nvPicPr>
          <p:cNvPr id="6" name="Image 5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6154256"/>
            <a:ext cx="3250470" cy="66608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0" y="117391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chemeClr val="accent1"/>
                </a:solidFill>
              </a:rPr>
              <a:t>AngularDart</a:t>
            </a:r>
            <a:r>
              <a:rPr lang="fr-FR" sz="3600" dirty="0" smtClean="0">
                <a:solidFill>
                  <a:schemeClr val="accent1"/>
                </a:solidFill>
              </a:rPr>
              <a:t> – Entités</a:t>
            </a:r>
            <a:endParaRPr lang="fr-FR" sz="3600" dirty="0">
              <a:solidFill>
                <a:schemeClr val="accent1"/>
              </a:solidFill>
            </a:endParaRPr>
          </a:p>
        </p:txBody>
      </p:sp>
      <p:grpSp>
        <p:nvGrpSpPr>
          <p:cNvPr id="17" name="Grouper 16"/>
          <p:cNvGrpSpPr/>
          <p:nvPr/>
        </p:nvGrpSpPr>
        <p:grpSpPr>
          <a:xfrm>
            <a:off x="805228" y="1124669"/>
            <a:ext cx="6377134" cy="830997"/>
            <a:chOff x="826574" y="1696825"/>
            <a:chExt cx="6377134" cy="830997"/>
          </a:xfrm>
        </p:grpSpPr>
        <p:sp>
          <p:nvSpPr>
            <p:cNvPr id="18" name="ZoneTexte 17"/>
            <p:cNvSpPr txBox="1"/>
            <p:nvPr/>
          </p:nvSpPr>
          <p:spPr>
            <a:xfrm>
              <a:off x="1077962" y="1696825"/>
              <a:ext cx="612574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solidFill>
                    <a:srgbClr val="7F7F7F"/>
                  </a:solidFill>
                </a:rPr>
                <a:t>Directive : décorateur qui ajoute de la logique à </a:t>
              </a:r>
            </a:p>
            <a:p>
              <a:r>
                <a:rPr lang="fr-FR" sz="2400" dirty="0" smtClean="0">
                  <a:solidFill>
                    <a:srgbClr val="7F7F7F"/>
                  </a:solidFill>
                </a:rPr>
                <a:t>un élément existant.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19" name="Triangle isocèle 18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6" name="Grouper 25"/>
          <p:cNvGrpSpPr/>
          <p:nvPr/>
        </p:nvGrpSpPr>
        <p:grpSpPr>
          <a:xfrm>
            <a:off x="1209016" y="2197843"/>
            <a:ext cx="1314449" cy="461665"/>
            <a:chOff x="826574" y="1696825"/>
            <a:chExt cx="1314449" cy="461665"/>
          </a:xfrm>
        </p:grpSpPr>
        <p:sp>
          <p:nvSpPr>
            <p:cNvPr id="27" name="ZoneTexte 26"/>
            <p:cNvSpPr txBox="1"/>
            <p:nvPr/>
          </p:nvSpPr>
          <p:spPr>
            <a:xfrm>
              <a:off x="1077962" y="1696825"/>
              <a:ext cx="10630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err="1" smtClean="0">
                  <a:solidFill>
                    <a:srgbClr val="7F7F7F"/>
                  </a:solidFill>
                </a:rPr>
                <a:t>Tooltip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28" name="Triangle isocèle 27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9" name="Grouper 28"/>
          <p:cNvGrpSpPr/>
          <p:nvPr/>
        </p:nvGrpSpPr>
        <p:grpSpPr>
          <a:xfrm>
            <a:off x="1209016" y="2883835"/>
            <a:ext cx="1440235" cy="461665"/>
            <a:chOff x="826574" y="1696825"/>
            <a:chExt cx="1440235" cy="461665"/>
          </a:xfrm>
        </p:grpSpPr>
        <p:sp>
          <p:nvSpPr>
            <p:cNvPr id="30" name="ZoneTexte 29"/>
            <p:cNvSpPr txBox="1"/>
            <p:nvPr/>
          </p:nvSpPr>
          <p:spPr>
            <a:xfrm>
              <a:off x="1077962" y="1696825"/>
              <a:ext cx="11888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err="1" smtClean="0">
                  <a:solidFill>
                    <a:srgbClr val="7F7F7F"/>
                  </a:solidFill>
                </a:rPr>
                <a:t>Confirm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31" name="Triangle isocèle 30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2" name="Grouper 31"/>
          <p:cNvGrpSpPr/>
          <p:nvPr/>
        </p:nvGrpSpPr>
        <p:grpSpPr>
          <a:xfrm>
            <a:off x="1209016" y="3529916"/>
            <a:ext cx="1462777" cy="461665"/>
            <a:chOff x="826574" y="1696825"/>
            <a:chExt cx="1462777" cy="461665"/>
          </a:xfrm>
        </p:grpSpPr>
        <p:sp>
          <p:nvSpPr>
            <p:cNvPr id="33" name="ZoneTexte 32"/>
            <p:cNvSpPr txBox="1"/>
            <p:nvPr/>
          </p:nvSpPr>
          <p:spPr>
            <a:xfrm>
              <a:off x="1077962" y="1696825"/>
              <a:ext cx="12113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err="1" smtClean="0">
                  <a:solidFill>
                    <a:srgbClr val="7F7F7F"/>
                  </a:solidFill>
                </a:rPr>
                <a:t>Ng</a:t>
              </a:r>
              <a:r>
                <a:rPr lang="fr-FR" sz="2400" dirty="0" smtClean="0">
                  <a:solidFill>
                    <a:srgbClr val="7F7F7F"/>
                  </a:solidFill>
                </a:rPr>
                <a:t>-class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34" name="Triangle isocèle 33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5" name="Grouper 34"/>
          <p:cNvGrpSpPr/>
          <p:nvPr/>
        </p:nvGrpSpPr>
        <p:grpSpPr>
          <a:xfrm>
            <a:off x="1209016" y="4226581"/>
            <a:ext cx="648552" cy="461665"/>
            <a:chOff x="826574" y="1696825"/>
            <a:chExt cx="648552" cy="461665"/>
          </a:xfrm>
        </p:grpSpPr>
        <p:sp>
          <p:nvSpPr>
            <p:cNvPr id="36" name="ZoneTexte 35"/>
            <p:cNvSpPr txBox="1"/>
            <p:nvPr/>
          </p:nvSpPr>
          <p:spPr>
            <a:xfrm>
              <a:off x="1077962" y="1696825"/>
              <a:ext cx="3971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solidFill>
                    <a:srgbClr val="7F7F7F"/>
                  </a:solidFill>
                </a:rPr>
                <a:t>…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37" name="Triangle isocèle 36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44" name="Connecteur droit 43"/>
          <p:cNvCxnSpPr/>
          <p:nvPr/>
        </p:nvCxnSpPr>
        <p:spPr>
          <a:xfrm>
            <a:off x="0" y="6054228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764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arte-visite-ba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696" y="5885664"/>
            <a:ext cx="1662303" cy="1115135"/>
          </a:xfrm>
          <a:prstGeom prst="rect">
            <a:avLst/>
          </a:prstGeom>
        </p:spPr>
      </p:pic>
      <p:pic>
        <p:nvPicPr>
          <p:cNvPr id="6" name="Image 5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6154256"/>
            <a:ext cx="3250470" cy="66608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0" y="117391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chemeClr val="accent1"/>
                </a:solidFill>
              </a:rPr>
              <a:t>AngularDart</a:t>
            </a:r>
            <a:r>
              <a:rPr lang="fr-FR" sz="3600" dirty="0" smtClean="0">
                <a:solidFill>
                  <a:schemeClr val="accent1"/>
                </a:solidFill>
              </a:rPr>
              <a:t> – Entités</a:t>
            </a:r>
            <a:endParaRPr lang="fr-FR" sz="3600" dirty="0">
              <a:solidFill>
                <a:schemeClr val="accent1"/>
              </a:solidFill>
            </a:endParaRPr>
          </a:p>
        </p:txBody>
      </p:sp>
      <p:grpSp>
        <p:nvGrpSpPr>
          <p:cNvPr id="23" name="Grouper 22"/>
          <p:cNvGrpSpPr/>
          <p:nvPr/>
        </p:nvGrpSpPr>
        <p:grpSpPr>
          <a:xfrm>
            <a:off x="805228" y="949234"/>
            <a:ext cx="6661766" cy="461665"/>
            <a:chOff x="826574" y="1696825"/>
            <a:chExt cx="6661766" cy="461665"/>
          </a:xfrm>
        </p:grpSpPr>
        <p:sp>
          <p:nvSpPr>
            <p:cNvPr id="24" name="ZoneTexte 23"/>
            <p:cNvSpPr txBox="1"/>
            <p:nvPr/>
          </p:nvSpPr>
          <p:spPr>
            <a:xfrm>
              <a:off x="1077962" y="1696825"/>
              <a:ext cx="64103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err="1" smtClean="0">
                  <a:solidFill>
                    <a:srgbClr val="7F7F7F"/>
                  </a:solidFill>
                </a:rPr>
                <a:t>Filter</a:t>
              </a:r>
              <a:r>
                <a:rPr lang="fr-FR" sz="2400" dirty="0" smtClean="0">
                  <a:solidFill>
                    <a:srgbClr val="7F7F7F"/>
                  </a:solidFill>
                </a:rPr>
                <a:t> : pour manipuler un </a:t>
              </a:r>
              <a:r>
                <a:rPr lang="fr-FR" sz="2400" dirty="0">
                  <a:solidFill>
                    <a:srgbClr val="7F7F7F"/>
                  </a:solidFill>
                </a:rPr>
                <a:t>S</a:t>
              </a:r>
              <a:r>
                <a:rPr lang="fr-FR" sz="2400" dirty="0" smtClean="0">
                  <a:solidFill>
                    <a:srgbClr val="7F7F7F"/>
                  </a:solidFill>
                </a:rPr>
                <a:t>tream avant utilisation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25" name="Triangle isocèle 24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288168" y="1526080"/>
            <a:ext cx="8559659" cy="263992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394897" y="1611457"/>
            <a:ext cx="732624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accent3"/>
                </a:solidFill>
                <a:latin typeface="Courier New"/>
                <a:cs typeface="Courier New"/>
              </a:rPr>
              <a:t>&lt;li </a:t>
            </a:r>
            <a:r>
              <a:rPr lang="fr-FR" sz="1600" dirty="0" err="1">
                <a:solidFill>
                  <a:schemeClr val="accent4"/>
                </a:solidFill>
                <a:latin typeface="Courier New"/>
                <a:cs typeface="Courier New"/>
              </a:rPr>
              <a:t>ng-repeat</a:t>
            </a:r>
            <a:r>
              <a:rPr lang="fr-FR" sz="1600" dirty="0" smtClean="0">
                <a:solidFill>
                  <a:schemeClr val="accent3"/>
                </a:solidFill>
                <a:latin typeface="Courier New"/>
                <a:cs typeface="Courier New"/>
              </a:rPr>
              <a:t>="</a:t>
            </a:r>
            <a:r>
              <a:rPr lang="fr-FR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recipe</a:t>
            </a:r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in </a:t>
            </a:r>
            <a:r>
              <a:rPr lang="fr-FR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ctrl.recipes</a:t>
            </a:r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| </a:t>
            </a:r>
            <a:r>
              <a:rPr lang="fr-FR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orderBy</a:t>
            </a:r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: ‘</a:t>
            </a:r>
            <a:r>
              <a:rPr lang="fr-FR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name</a:t>
            </a:r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’</a:t>
            </a:r>
            <a:r>
              <a:rPr lang="fr-FR" sz="1600" dirty="0" smtClean="0">
                <a:solidFill>
                  <a:schemeClr val="accent3"/>
                </a:solidFill>
                <a:latin typeface="Courier New"/>
                <a:cs typeface="Courier New"/>
              </a:rPr>
              <a:t>"&gt;</a:t>
            </a:r>
          </a:p>
          <a:p>
            <a:r>
              <a:rPr lang="fr-FR" sz="1600" dirty="0">
                <a:solidFill>
                  <a:schemeClr val="accent3"/>
                </a:solidFill>
                <a:latin typeface="Courier New"/>
                <a:cs typeface="Courier New"/>
              </a:rPr>
              <a:t> </a:t>
            </a:r>
            <a:r>
              <a:rPr lang="fr-FR" sz="1600" dirty="0" smtClean="0">
                <a:solidFill>
                  <a:schemeClr val="accent3"/>
                </a:solidFill>
                <a:latin typeface="Courier New"/>
                <a:cs typeface="Courier New"/>
              </a:rPr>
              <a:t> </a:t>
            </a:r>
            <a:r>
              <a:rPr lang="fr-FR" sz="1600" dirty="0" smtClean="0">
                <a:latin typeface="Courier New"/>
                <a:cs typeface="Courier New"/>
              </a:rPr>
              <a:t>{{</a:t>
            </a:r>
            <a:r>
              <a:rPr lang="fr-FR" sz="1600" dirty="0" err="1" smtClean="0">
                <a:latin typeface="Courier New"/>
                <a:cs typeface="Courier New"/>
              </a:rPr>
              <a:t>recipe.name</a:t>
            </a:r>
            <a:r>
              <a:rPr lang="fr-FR" sz="1600" dirty="0" smtClean="0">
                <a:latin typeface="Courier New"/>
                <a:cs typeface="Courier New"/>
              </a:rPr>
              <a:t>}}</a:t>
            </a:r>
          </a:p>
          <a:p>
            <a:r>
              <a:rPr lang="fr-FR" sz="1600" dirty="0" smtClean="0">
                <a:solidFill>
                  <a:schemeClr val="accent3"/>
                </a:solidFill>
                <a:latin typeface="Courier New"/>
                <a:cs typeface="Courier New"/>
              </a:rPr>
              <a:t>&lt;/li&gt;</a:t>
            </a:r>
          </a:p>
          <a:p>
            <a:endParaRPr lang="fr-FR" sz="1600" dirty="0" smtClean="0">
              <a:solidFill>
                <a:schemeClr val="accent1"/>
              </a:solidFill>
              <a:latin typeface="Courier New"/>
              <a:cs typeface="Courier New"/>
            </a:endParaRPr>
          </a:p>
          <a:p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@</a:t>
            </a:r>
            <a:r>
              <a:rPr lang="fr-FR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NgFilter</a:t>
            </a:r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(</a:t>
            </a:r>
            <a:r>
              <a:rPr lang="fr-FR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name</a:t>
            </a:r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: ‘</a:t>
            </a:r>
            <a:r>
              <a:rPr lang="fr-FR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orderBy</a:t>
            </a:r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’)</a:t>
            </a:r>
            <a:endParaRPr lang="fr-FR" sz="1600" dirty="0">
              <a:solidFill>
                <a:schemeClr val="accent1"/>
              </a:solidFill>
              <a:latin typeface="Courier New"/>
              <a:cs typeface="Courier New"/>
            </a:endParaRPr>
          </a:p>
          <a:p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class </a:t>
            </a:r>
            <a:r>
              <a:rPr lang="fr-FR" sz="1600" dirty="0" err="1" smtClean="0">
                <a:latin typeface="Courier New"/>
                <a:cs typeface="Courier New"/>
              </a:rPr>
              <a:t>OrderByFilter</a:t>
            </a:r>
            <a:r>
              <a:rPr lang="fr-FR" sz="1600" dirty="0" smtClean="0">
                <a:latin typeface="Courier New"/>
                <a:cs typeface="Courier New"/>
              </a:rPr>
              <a:t> 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600" dirty="0" smtClean="0">
                <a:latin typeface="Courier New"/>
                <a:cs typeface="Courier New"/>
              </a:rPr>
              <a:t>    call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(</a:t>
            </a:r>
            <a:r>
              <a:rPr lang="fr-FR" sz="1600" dirty="0" err="1" smtClean="0">
                <a:latin typeface="Courier New"/>
                <a:cs typeface="Courier New"/>
              </a:rPr>
              <a:t>list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, </a:t>
            </a:r>
            <a:r>
              <a:rPr lang="fr-FR" sz="1600" dirty="0" err="1" smtClean="0">
                <a:latin typeface="Courier New"/>
                <a:cs typeface="Courier New"/>
              </a:rPr>
              <a:t>criteria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        </a:t>
            </a:r>
            <a:r>
              <a:rPr lang="fr-FR" sz="1600" dirty="0" smtClean="0">
                <a:solidFill>
                  <a:srgbClr val="7F7F7F"/>
                </a:solidFill>
                <a:latin typeface="Courier New"/>
                <a:cs typeface="Courier New"/>
              </a:rPr>
              <a:t>/* ... */</a:t>
            </a:r>
            <a:endParaRPr lang="fr-FR" sz="1600" dirty="0">
              <a:solidFill>
                <a:srgbClr val="7F7F7F"/>
              </a:solidFill>
              <a:latin typeface="Courier New"/>
              <a:cs typeface="Courier New"/>
            </a:endParaRPr>
          </a:p>
          <a:p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}</a:t>
            </a:r>
          </a:p>
        </p:txBody>
      </p:sp>
      <p:cxnSp>
        <p:nvCxnSpPr>
          <p:cNvPr id="29" name="Connecteur droit 28"/>
          <p:cNvCxnSpPr/>
          <p:nvPr/>
        </p:nvCxnSpPr>
        <p:spPr>
          <a:xfrm>
            <a:off x="0" y="6054228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764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arte-visite-ba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696" y="5885664"/>
            <a:ext cx="1662303" cy="1115135"/>
          </a:xfrm>
          <a:prstGeom prst="rect">
            <a:avLst/>
          </a:prstGeom>
        </p:spPr>
      </p:pic>
      <p:pic>
        <p:nvPicPr>
          <p:cNvPr id="6" name="Image 5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6154256"/>
            <a:ext cx="3250470" cy="66608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0" y="117391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chemeClr val="accent1"/>
                </a:solidFill>
              </a:rPr>
              <a:t>AngularDart</a:t>
            </a:r>
            <a:endParaRPr lang="fr-FR" sz="3600" dirty="0">
              <a:solidFill>
                <a:schemeClr val="accent1"/>
              </a:solidFill>
            </a:endParaRPr>
          </a:p>
        </p:txBody>
      </p:sp>
      <p:pic>
        <p:nvPicPr>
          <p:cNvPr id="2" name="Image 1" descr="job-interview-questions-and-answer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95" y="763721"/>
            <a:ext cx="6751569" cy="5063677"/>
          </a:xfrm>
          <a:prstGeom prst="rect">
            <a:avLst/>
          </a:prstGeom>
        </p:spPr>
      </p:pic>
      <p:cxnSp>
        <p:nvCxnSpPr>
          <p:cNvPr id="26" name="Connecteur droit 25"/>
          <p:cNvCxnSpPr/>
          <p:nvPr/>
        </p:nvCxnSpPr>
        <p:spPr>
          <a:xfrm>
            <a:off x="0" y="6054228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 rot="20861675">
            <a:off x="5760588" y="4047404"/>
            <a:ext cx="1436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3"/>
                </a:solidFill>
                <a:latin typeface="Chalkboard"/>
                <a:cs typeface="Chalkboard"/>
              </a:rPr>
              <a:t>(</a:t>
            </a:r>
            <a:r>
              <a:rPr lang="fr-FR" sz="2800" dirty="0" err="1">
                <a:solidFill>
                  <a:schemeClr val="accent3"/>
                </a:solidFill>
                <a:latin typeface="Chalkboard"/>
                <a:cs typeface="Chalkboard"/>
              </a:rPr>
              <a:t>m</a:t>
            </a:r>
            <a:r>
              <a:rPr lang="fr-FR" sz="2800" dirty="0" err="1" smtClean="0">
                <a:solidFill>
                  <a:schemeClr val="accent3"/>
                </a:solidFill>
                <a:latin typeface="Chalkboard"/>
                <a:cs typeface="Chalkboard"/>
              </a:rPr>
              <a:t>aybe</a:t>
            </a:r>
            <a:r>
              <a:rPr lang="fr-FR" sz="2800" dirty="0" smtClean="0">
                <a:solidFill>
                  <a:schemeClr val="accent3"/>
                </a:solidFill>
                <a:latin typeface="Chalkboard"/>
                <a:cs typeface="Chalkboard"/>
              </a:rPr>
              <a:t>)</a:t>
            </a:r>
            <a:endParaRPr lang="fr-FR" sz="2800" dirty="0">
              <a:solidFill>
                <a:schemeClr val="accent3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510764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arte-visite-ba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696" y="5885664"/>
            <a:ext cx="1662303" cy="1115135"/>
          </a:xfrm>
          <a:prstGeom prst="rect">
            <a:avLst/>
          </a:prstGeom>
        </p:spPr>
      </p:pic>
      <p:pic>
        <p:nvPicPr>
          <p:cNvPr id="6" name="Image 5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6154256"/>
            <a:ext cx="3250470" cy="666080"/>
          </a:xfrm>
          <a:prstGeom prst="rect">
            <a:avLst/>
          </a:prstGeom>
        </p:spPr>
      </p:pic>
      <p:cxnSp>
        <p:nvCxnSpPr>
          <p:cNvPr id="7" name="Connecteur droit 6"/>
          <p:cNvCxnSpPr/>
          <p:nvPr/>
        </p:nvCxnSpPr>
        <p:spPr>
          <a:xfrm>
            <a:off x="0" y="6054228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0" y="117391"/>
            <a:ext cx="9174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accent1"/>
                </a:solidFill>
              </a:rPr>
              <a:t>Rapide Historique</a:t>
            </a:r>
            <a:endParaRPr lang="fr-FR" sz="3600" dirty="0">
              <a:solidFill>
                <a:schemeClr val="accent1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1494205" y="1660418"/>
            <a:ext cx="7471024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3244563" y="1546431"/>
            <a:ext cx="0" cy="22410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2871012" y="1262475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2011-10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836594" y="1770540"/>
            <a:ext cx="831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Annonce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6" name="Connecteur droit 15"/>
          <p:cNvCxnSpPr>
            <a:stCxn id="17" idx="2"/>
            <a:endCxn id="18" idx="0"/>
          </p:cNvCxnSpPr>
          <p:nvPr/>
        </p:nvCxnSpPr>
        <p:spPr>
          <a:xfrm>
            <a:off x="7002047" y="1536923"/>
            <a:ext cx="0" cy="26461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6608349" y="1229146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2013-11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723765" y="1801542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V 1.0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950669" y="1075258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2014-01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0" name="Connecteur droit 19"/>
          <p:cNvCxnSpPr>
            <a:stCxn id="19" idx="2"/>
            <a:endCxn id="21" idx="0"/>
          </p:cNvCxnSpPr>
          <p:nvPr/>
        </p:nvCxnSpPr>
        <p:spPr>
          <a:xfrm>
            <a:off x="7344367" y="1383035"/>
            <a:ext cx="10673" cy="58747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7076758" y="1970508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V 1.1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344366" y="1238654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2014-02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3" name="Connecteur droit 22"/>
          <p:cNvCxnSpPr>
            <a:stCxn id="22" idx="2"/>
            <a:endCxn id="24" idx="0"/>
          </p:cNvCxnSpPr>
          <p:nvPr/>
        </p:nvCxnSpPr>
        <p:spPr>
          <a:xfrm>
            <a:off x="7738064" y="1546431"/>
            <a:ext cx="0" cy="25511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7459782" y="1801542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V 1.2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706671" y="1070853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2014-04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6" name="Connecteur droit 25"/>
          <p:cNvCxnSpPr>
            <a:stCxn id="25" idx="2"/>
            <a:endCxn id="27" idx="0"/>
          </p:cNvCxnSpPr>
          <p:nvPr/>
        </p:nvCxnSpPr>
        <p:spPr>
          <a:xfrm>
            <a:off x="8100369" y="1378630"/>
            <a:ext cx="10673" cy="57680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7832760" y="1955431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V 1.3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8084950" y="1239891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2014-05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9" name="Connecteur droit 28"/>
          <p:cNvCxnSpPr>
            <a:stCxn id="28" idx="2"/>
            <a:endCxn id="30" idx="0"/>
          </p:cNvCxnSpPr>
          <p:nvPr/>
        </p:nvCxnSpPr>
        <p:spPr>
          <a:xfrm>
            <a:off x="8478648" y="1547668"/>
            <a:ext cx="3542" cy="20670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8203908" y="1754369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V 1.4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1" name="Image 30" descr="dart-logo-wordmark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27" y="1447140"/>
            <a:ext cx="1250121" cy="332548"/>
          </a:xfrm>
          <a:prstGeom prst="rect">
            <a:avLst/>
          </a:prstGeom>
        </p:spPr>
      </p:pic>
      <p:pic>
        <p:nvPicPr>
          <p:cNvPr id="34" name="Image 33" descr="angularj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26" y="4358381"/>
            <a:ext cx="1205622" cy="311821"/>
          </a:xfrm>
          <a:prstGeom prst="rect">
            <a:avLst/>
          </a:prstGeom>
        </p:spPr>
      </p:pic>
      <p:cxnSp>
        <p:nvCxnSpPr>
          <p:cNvPr id="35" name="Connecteur droit 34"/>
          <p:cNvCxnSpPr/>
          <p:nvPr/>
        </p:nvCxnSpPr>
        <p:spPr>
          <a:xfrm>
            <a:off x="1494786" y="4532755"/>
            <a:ext cx="7470443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1902755" y="4420166"/>
            <a:ext cx="0" cy="22410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1529204" y="4136210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2009-11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1494786" y="4644275"/>
            <a:ext cx="831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Annonce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3" name="Connecteur droit 52"/>
          <p:cNvCxnSpPr/>
          <p:nvPr/>
        </p:nvCxnSpPr>
        <p:spPr>
          <a:xfrm>
            <a:off x="3618114" y="4424416"/>
            <a:ext cx="0" cy="22410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3244563" y="4140460"/>
            <a:ext cx="785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2012-01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3348894" y="4648525"/>
            <a:ext cx="518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V1.0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6" name="Connecteur droit 55"/>
          <p:cNvCxnSpPr/>
          <p:nvPr/>
        </p:nvCxnSpPr>
        <p:spPr>
          <a:xfrm>
            <a:off x="4626841" y="4439802"/>
            <a:ext cx="0" cy="22410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ZoneTexte 56"/>
          <p:cNvSpPr txBox="1"/>
          <p:nvPr/>
        </p:nvSpPr>
        <p:spPr>
          <a:xfrm>
            <a:off x="4253290" y="4155846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2012-08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4357621" y="4663911"/>
            <a:ext cx="518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V1.1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9" name="Connecteur droit 58"/>
          <p:cNvCxnSpPr/>
          <p:nvPr/>
        </p:nvCxnSpPr>
        <p:spPr>
          <a:xfrm>
            <a:off x="6981900" y="4424416"/>
            <a:ext cx="0" cy="22410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ZoneTexte 59"/>
          <p:cNvSpPr txBox="1"/>
          <p:nvPr/>
        </p:nvSpPr>
        <p:spPr>
          <a:xfrm>
            <a:off x="6608349" y="4140460"/>
            <a:ext cx="785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2013-11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6712680" y="4648525"/>
            <a:ext cx="518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V1.2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2" name="Connecteur droit 61"/>
          <p:cNvCxnSpPr/>
          <p:nvPr/>
        </p:nvCxnSpPr>
        <p:spPr>
          <a:xfrm>
            <a:off x="8759733" y="4424416"/>
            <a:ext cx="0" cy="22410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ZoneTexte 62"/>
          <p:cNvSpPr txBox="1"/>
          <p:nvPr/>
        </p:nvSpPr>
        <p:spPr>
          <a:xfrm>
            <a:off x="8386182" y="4140460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2014-06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8490513" y="4648525"/>
            <a:ext cx="6376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V1.3 ?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7" name="Connecteur droit 66"/>
          <p:cNvCxnSpPr/>
          <p:nvPr/>
        </p:nvCxnSpPr>
        <p:spPr>
          <a:xfrm flipV="1">
            <a:off x="6489118" y="3169543"/>
            <a:ext cx="234647" cy="1363212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6723765" y="3169543"/>
            <a:ext cx="2241464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8" name="Image 77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958" y="3015980"/>
            <a:ext cx="1602909" cy="328465"/>
          </a:xfrm>
          <a:prstGeom prst="rect">
            <a:avLst/>
          </a:prstGeom>
        </p:spPr>
      </p:pic>
      <p:cxnSp>
        <p:nvCxnSpPr>
          <p:cNvPr id="85" name="Connecteur droit 84"/>
          <p:cNvCxnSpPr/>
          <p:nvPr/>
        </p:nvCxnSpPr>
        <p:spPr>
          <a:xfrm>
            <a:off x="6962649" y="3056191"/>
            <a:ext cx="0" cy="22410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ZoneTexte 85"/>
          <p:cNvSpPr txBox="1"/>
          <p:nvPr/>
        </p:nvSpPr>
        <p:spPr>
          <a:xfrm>
            <a:off x="6589098" y="2772235"/>
            <a:ext cx="785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2013-11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6693429" y="3280300"/>
            <a:ext cx="518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V0.9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8" name="Connecteur droit 87"/>
          <p:cNvCxnSpPr/>
          <p:nvPr/>
        </p:nvCxnSpPr>
        <p:spPr>
          <a:xfrm>
            <a:off x="8123810" y="3056738"/>
            <a:ext cx="0" cy="22410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ZoneTexte 88"/>
          <p:cNvSpPr txBox="1"/>
          <p:nvPr/>
        </p:nvSpPr>
        <p:spPr>
          <a:xfrm>
            <a:off x="7728913" y="2772782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2014-04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7854590" y="3280847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V0.10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8058078" y="2550157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2014-05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5" name="Connecteur droit 94"/>
          <p:cNvCxnSpPr>
            <a:stCxn id="94" idx="2"/>
            <a:endCxn id="96" idx="0"/>
          </p:cNvCxnSpPr>
          <p:nvPr/>
        </p:nvCxnSpPr>
        <p:spPr>
          <a:xfrm>
            <a:off x="8451776" y="2857934"/>
            <a:ext cx="1741" cy="57680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ZoneTexte 95"/>
          <p:cNvSpPr txBox="1"/>
          <p:nvPr/>
        </p:nvSpPr>
        <p:spPr>
          <a:xfrm>
            <a:off x="8130802" y="3434735"/>
            <a:ext cx="645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V 0.11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8" name="Connecteur droit 97"/>
          <p:cNvCxnSpPr>
            <a:stCxn id="99" idx="2"/>
            <a:endCxn id="100" idx="0"/>
          </p:cNvCxnSpPr>
          <p:nvPr/>
        </p:nvCxnSpPr>
        <p:spPr>
          <a:xfrm>
            <a:off x="8780463" y="2664351"/>
            <a:ext cx="14563" cy="9580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ZoneTexte 98"/>
          <p:cNvSpPr txBox="1"/>
          <p:nvPr/>
        </p:nvSpPr>
        <p:spPr>
          <a:xfrm>
            <a:off x="8386765" y="2356574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2014-06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8491096" y="3622351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V0.12 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076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arte-visite-ba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696" y="5885664"/>
            <a:ext cx="1662303" cy="1115135"/>
          </a:xfrm>
          <a:prstGeom prst="rect">
            <a:avLst/>
          </a:prstGeom>
        </p:spPr>
      </p:pic>
      <p:pic>
        <p:nvPicPr>
          <p:cNvPr id="6" name="Image 5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6154256"/>
            <a:ext cx="3250470" cy="666080"/>
          </a:xfrm>
          <a:prstGeom prst="rect">
            <a:avLst/>
          </a:prstGeom>
        </p:spPr>
      </p:pic>
      <p:cxnSp>
        <p:nvCxnSpPr>
          <p:cNvPr id="7" name="Connecteur droit 6"/>
          <p:cNvCxnSpPr/>
          <p:nvPr/>
        </p:nvCxnSpPr>
        <p:spPr>
          <a:xfrm>
            <a:off x="0" y="6054228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0" y="117391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chemeClr val="accent1"/>
                </a:solidFill>
              </a:rPr>
              <a:t>Dart</a:t>
            </a:r>
            <a:endParaRPr lang="fr-FR" sz="3600" dirty="0">
              <a:solidFill>
                <a:schemeClr val="accent1"/>
              </a:solidFill>
            </a:endParaRPr>
          </a:p>
        </p:txBody>
      </p:sp>
      <p:grpSp>
        <p:nvGrpSpPr>
          <p:cNvPr id="10" name="Grouper 9"/>
          <p:cNvGrpSpPr/>
          <p:nvPr/>
        </p:nvGrpSpPr>
        <p:grpSpPr>
          <a:xfrm>
            <a:off x="826574" y="1003145"/>
            <a:ext cx="6215731" cy="461665"/>
            <a:chOff x="826574" y="1696825"/>
            <a:chExt cx="6215731" cy="461665"/>
          </a:xfrm>
        </p:grpSpPr>
        <p:sp>
          <p:nvSpPr>
            <p:cNvPr id="2" name="ZoneTexte 1"/>
            <p:cNvSpPr txBox="1"/>
            <p:nvPr/>
          </p:nvSpPr>
          <p:spPr>
            <a:xfrm>
              <a:off x="1077962" y="1696825"/>
              <a:ext cx="59643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err="1" smtClean="0">
                  <a:solidFill>
                    <a:srgbClr val="7F7F7F"/>
                  </a:solidFill>
                </a:rPr>
                <a:t>Dart</a:t>
              </a:r>
              <a:r>
                <a:rPr lang="fr-FR" sz="2400" dirty="0" smtClean="0">
                  <a:solidFill>
                    <a:srgbClr val="7F7F7F"/>
                  </a:solidFill>
                </a:rPr>
                <a:t> est un projet, pas seulement un langage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3" name="Triangle isocèle 2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5" name="Grouper 64"/>
          <p:cNvGrpSpPr/>
          <p:nvPr/>
        </p:nvGrpSpPr>
        <p:grpSpPr>
          <a:xfrm>
            <a:off x="841104" y="1785184"/>
            <a:ext cx="8447562" cy="461665"/>
            <a:chOff x="826574" y="1696825"/>
            <a:chExt cx="8447562" cy="461665"/>
          </a:xfrm>
        </p:grpSpPr>
        <p:sp>
          <p:nvSpPr>
            <p:cNvPr id="66" name="ZoneTexte 65"/>
            <p:cNvSpPr txBox="1"/>
            <p:nvPr/>
          </p:nvSpPr>
          <p:spPr>
            <a:xfrm>
              <a:off x="1077962" y="1696825"/>
              <a:ext cx="81961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err="1" smtClean="0">
                  <a:solidFill>
                    <a:srgbClr val="7F7F7F"/>
                  </a:solidFill>
                </a:rPr>
                <a:t>Dart</a:t>
              </a:r>
              <a:r>
                <a:rPr lang="fr-FR" sz="2400" dirty="0" smtClean="0">
                  <a:solidFill>
                    <a:srgbClr val="7F7F7F"/>
                  </a:solidFill>
                </a:rPr>
                <a:t>-Lang : langage objet à héritage simple et typage optionnel 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68" name="Triangle isocèle 67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r 68"/>
          <p:cNvGrpSpPr/>
          <p:nvPr/>
        </p:nvGrpSpPr>
        <p:grpSpPr>
          <a:xfrm>
            <a:off x="841104" y="2560519"/>
            <a:ext cx="7620112" cy="461665"/>
            <a:chOff x="826574" y="1696825"/>
            <a:chExt cx="7620112" cy="461665"/>
          </a:xfrm>
        </p:grpSpPr>
        <p:sp>
          <p:nvSpPr>
            <p:cNvPr id="71" name="ZoneTexte 70"/>
            <p:cNvSpPr txBox="1"/>
            <p:nvPr/>
          </p:nvSpPr>
          <p:spPr>
            <a:xfrm>
              <a:off x="1077962" y="1696825"/>
              <a:ext cx="7368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err="1" smtClean="0">
                  <a:solidFill>
                    <a:srgbClr val="7F7F7F"/>
                  </a:solidFill>
                </a:rPr>
                <a:t>Dart</a:t>
              </a:r>
              <a:r>
                <a:rPr lang="fr-FR" sz="2400" dirty="0" smtClean="0">
                  <a:solidFill>
                    <a:srgbClr val="7F7F7F"/>
                  </a:solidFill>
                </a:rPr>
                <a:t>-Lang : influencé par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Javascript</a:t>
              </a:r>
              <a:r>
                <a:rPr lang="fr-FR" sz="2400" dirty="0" smtClean="0">
                  <a:solidFill>
                    <a:srgbClr val="7F7F7F"/>
                  </a:solidFill>
                </a:rPr>
                <a:t>, GWT (Java), Erlang, …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72" name="Triangle isocèle 71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3" name="Grouper 72"/>
          <p:cNvGrpSpPr/>
          <p:nvPr/>
        </p:nvGrpSpPr>
        <p:grpSpPr>
          <a:xfrm>
            <a:off x="847920" y="3200981"/>
            <a:ext cx="8106423" cy="830997"/>
            <a:chOff x="826574" y="1696825"/>
            <a:chExt cx="8106423" cy="830997"/>
          </a:xfrm>
        </p:grpSpPr>
        <p:sp>
          <p:nvSpPr>
            <p:cNvPr id="74" name="ZoneTexte 73"/>
            <p:cNvSpPr txBox="1"/>
            <p:nvPr/>
          </p:nvSpPr>
          <p:spPr>
            <a:xfrm>
              <a:off x="1077962" y="1696825"/>
              <a:ext cx="78550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err="1" smtClean="0">
                  <a:solidFill>
                    <a:srgbClr val="7F7F7F"/>
                  </a:solidFill>
                </a:rPr>
                <a:t>Dart</a:t>
              </a:r>
              <a:r>
                <a:rPr lang="fr-FR" sz="2400" dirty="0" smtClean="0">
                  <a:solidFill>
                    <a:srgbClr val="7F7F7F"/>
                  </a:solidFill>
                </a:rPr>
                <a:t>-VM : uniquement pour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Dart-lang</a:t>
              </a:r>
              <a:r>
                <a:rPr lang="fr-FR" sz="2400" dirty="0" smtClean="0">
                  <a:solidFill>
                    <a:srgbClr val="7F7F7F"/>
                  </a:solidFill>
                </a:rPr>
                <a:t>, server-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side</a:t>
              </a:r>
              <a:r>
                <a:rPr lang="fr-FR" sz="2400" dirty="0" smtClean="0">
                  <a:solidFill>
                    <a:srgbClr val="7F7F7F"/>
                  </a:solidFill>
                </a:rPr>
                <a:t>, intégrée à</a:t>
              </a:r>
            </a:p>
            <a:p>
              <a:r>
                <a:rPr lang="fr-FR" sz="2400" dirty="0" err="1" smtClean="0">
                  <a:solidFill>
                    <a:srgbClr val="7F7F7F"/>
                  </a:solidFill>
                </a:rPr>
                <a:t>Chromium</a:t>
              </a:r>
              <a:r>
                <a:rPr lang="fr-FR" sz="2400" dirty="0" smtClean="0">
                  <a:solidFill>
                    <a:srgbClr val="7F7F7F"/>
                  </a:solidFill>
                </a:rPr>
                <a:t> dans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Dartium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75" name="Triangle isocèle 74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6" name="Grouper 75"/>
          <p:cNvGrpSpPr/>
          <p:nvPr/>
        </p:nvGrpSpPr>
        <p:grpSpPr>
          <a:xfrm>
            <a:off x="847920" y="4087615"/>
            <a:ext cx="5035570" cy="461665"/>
            <a:chOff x="826574" y="1696825"/>
            <a:chExt cx="5035570" cy="461665"/>
          </a:xfrm>
        </p:grpSpPr>
        <p:sp>
          <p:nvSpPr>
            <p:cNvPr id="77" name="ZoneTexte 76"/>
            <p:cNvSpPr txBox="1"/>
            <p:nvPr/>
          </p:nvSpPr>
          <p:spPr>
            <a:xfrm>
              <a:off x="1077962" y="1696825"/>
              <a:ext cx="47841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err="1" smtClean="0">
                  <a:solidFill>
                    <a:srgbClr val="7F7F7F"/>
                  </a:solidFill>
                </a:rPr>
                <a:t>Dart</a:t>
              </a:r>
              <a:r>
                <a:rPr lang="fr-FR" sz="2400" dirty="0" smtClean="0">
                  <a:solidFill>
                    <a:srgbClr val="7F7F7F"/>
                  </a:solidFill>
                </a:rPr>
                <a:t>-IDE : basé sur Eclipse, optionnel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79" name="Triangle isocèle 78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0" name="Grouper 79"/>
          <p:cNvGrpSpPr/>
          <p:nvPr/>
        </p:nvGrpSpPr>
        <p:grpSpPr>
          <a:xfrm>
            <a:off x="847920" y="4805623"/>
            <a:ext cx="6906725" cy="461665"/>
            <a:chOff x="826574" y="1696825"/>
            <a:chExt cx="6906725" cy="461665"/>
          </a:xfrm>
        </p:grpSpPr>
        <p:sp>
          <p:nvSpPr>
            <p:cNvPr id="81" name="ZoneTexte 80"/>
            <p:cNvSpPr txBox="1"/>
            <p:nvPr/>
          </p:nvSpPr>
          <p:spPr>
            <a:xfrm>
              <a:off x="1077962" y="1696825"/>
              <a:ext cx="66553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err="1" smtClean="0">
                  <a:solidFill>
                    <a:srgbClr val="7F7F7F"/>
                  </a:solidFill>
                </a:rPr>
                <a:t>Dart</a:t>
              </a:r>
              <a:r>
                <a:rPr lang="fr-FR" sz="2400" dirty="0">
                  <a:solidFill>
                    <a:srgbClr val="7F7F7F"/>
                  </a:solidFill>
                </a:rPr>
                <a:t> </a:t>
              </a:r>
              <a:r>
                <a:rPr lang="fr-FR" sz="2400" dirty="0" smtClean="0">
                  <a:solidFill>
                    <a:srgbClr val="7F7F7F"/>
                  </a:solidFill>
                </a:rPr>
                <a:t>Lobbying : Shadow DOM, Web Components, …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82" name="Triangle isocèle 81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93602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arte-visite-ba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696" y="5885664"/>
            <a:ext cx="1662303" cy="1115135"/>
          </a:xfrm>
          <a:prstGeom prst="rect">
            <a:avLst/>
          </a:prstGeom>
        </p:spPr>
      </p:pic>
      <p:pic>
        <p:nvPicPr>
          <p:cNvPr id="6" name="Image 5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6154256"/>
            <a:ext cx="3250470" cy="666080"/>
          </a:xfrm>
          <a:prstGeom prst="rect">
            <a:avLst/>
          </a:prstGeom>
        </p:spPr>
      </p:pic>
      <p:cxnSp>
        <p:nvCxnSpPr>
          <p:cNvPr id="7" name="Connecteur droit 6"/>
          <p:cNvCxnSpPr/>
          <p:nvPr/>
        </p:nvCxnSpPr>
        <p:spPr>
          <a:xfrm>
            <a:off x="0" y="6054228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0" y="117391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chemeClr val="accent1"/>
                </a:solidFill>
              </a:rPr>
              <a:t>Dart</a:t>
            </a:r>
            <a:r>
              <a:rPr lang="fr-FR" sz="3600" dirty="0" smtClean="0">
                <a:solidFill>
                  <a:schemeClr val="accent1"/>
                </a:solidFill>
              </a:rPr>
              <a:t>-Lang</a:t>
            </a:r>
            <a:endParaRPr lang="fr-FR" sz="3600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8168" y="763722"/>
            <a:ext cx="8559659" cy="521251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77495" y="795738"/>
            <a:ext cx="8570332" cy="5262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tx2"/>
                </a:solidFill>
                <a:latin typeface="Courier New"/>
                <a:cs typeface="Courier New"/>
              </a:rPr>
              <a:t>import </a:t>
            </a:r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'</a:t>
            </a:r>
            <a:r>
              <a:rPr lang="fr-FR" sz="1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dart:math</a:t>
            </a:r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'</a:t>
            </a:r>
            <a:r>
              <a:rPr lang="fr-FR" sz="1400" dirty="0">
                <a:latin typeface="Courier New"/>
                <a:cs typeface="Courier New"/>
              </a:rPr>
              <a:t> </a:t>
            </a:r>
            <a:r>
              <a:rPr lang="fr-FR" sz="1400" dirty="0">
                <a:solidFill>
                  <a:schemeClr val="tx2"/>
                </a:solidFill>
                <a:latin typeface="Courier New"/>
                <a:cs typeface="Courier New"/>
              </a:rPr>
              <a:t>show</a:t>
            </a:r>
            <a:r>
              <a:rPr lang="fr-FR" sz="1400" dirty="0">
                <a:latin typeface="Courier New"/>
                <a:cs typeface="Courier New"/>
              </a:rPr>
              <a:t> </a:t>
            </a:r>
            <a:r>
              <a:rPr lang="fr-FR" sz="1400" dirty="0" err="1">
                <a:latin typeface="Courier New"/>
                <a:cs typeface="Courier New"/>
              </a:rPr>
              <a:t>Random</a:t>
            </a:r>
            <a:r>
              <a:rPr lang="fr-FR" sz="1400" dirty="0">
                <a:latin typeface="Courier New"/>
                <a:cs typeface="Courier New"/>
              </a:rPr>
              <a:t>; </a:t>
            </a:r>
            <a:r>
              <a:rPr lang="fr-FR" sz="1400" dirty="0" smtClean="0">
                <a:solidFill>
                  <a:srgbClr val="7F7F7F"/>
                </a:solidFill>
                <a:latin typeface="Courier New"/>
                <a:cs typeface="Courier New"/>
              </a:rPr>
              <a:t>/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/ Import a class </a:t>
            </a:r>
            <a:r>
              <a:rPr lang="fr-FR" sz="1400" dirty="0" err="1">
                <a:solidFill>
                  <a:srgbClr val="7F7F7F"/>
                </a:solidFill>
                <a:latin typeface="Courier New"/>
                <a:cs typeface="Courier New"/>
              </a:rPr>
              <a:t>from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 a </a:t>
            </a:r>
            <a:r>
              <a:rPr lang="fr-FR" sz="1400" dirty="0" err="1">
                <a:solidFill>
                  <a:srgbClr val="7F7F7F"/>
                </a:solidFill>
                <a:latin typeface="Courier New"/>
                <a:cs typeface="Courier New"/>
              </a:rPr>
              <a:t>library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.</a:t>
            </a:r>
          </a:p>
          <a:p>
            <a:endParaRPr lang="fr-FR" sz="1400" dirty="0">
              <a:latin typeface="Courier New"/>
              <a:cs typeface="Courier New"/>
            </a:endParaRPr>
          </a:p>
          <a:p>
            <a:r>
              <a:rPr lang="fr-FR" sz="1400" dirty="0" err="1">
                <a:solidFill>
                  <a:schemeClr val="accent3"/>
                </a:solidFill>
                <a:latin typeface="Courier New"/>
                <a:cs typeface="Courier New"/>
              </a:rPr>
              <a:t>void</a:t>
            </a:r>
            <a:r>
              <a:rPr lang="fr-FR" sz="1400" dirty="0">
                <a:latin typeface="Courier New"/>
                <a:cs typeface="Courier New"/>
              </a:rPr>
              <a:t> main</a:t>
            </a:r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()</a:t>
            </a:r>
            <a:r>
              <a:rPr lang="fr-FR" sz="1400" dirty="0">
                <a:latin typeface="Courier New"/>
                <a:cs typeface="Courier New"/>
              </a:rPr>
              <a:t> </a:t>
            </a:r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{</a:t>
            </a:r>
            <a:r>
              <a:rPr lang="fr-FR" sz="1400" dirty="0">
                <a:latin typeface="Courier New"/>
                <a:cs typeface="Courier New"/>
              </a:rPr>
              <a:t>                   </a:t>
            </a:r>
            <a:r>
              <a:rPr lang="fr-FR" sz="1400" dirty="0" smtClean="0">
                <a:solidFill>
                  <a:srgbClr val="7F7F7F"/>
                </a:solidFill>
                <a:latin typeface="Courier New"/>
                <a:cs typeface="Courier New"/>
              </a:rPr>
              <a:t>/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/ The </a:t>
            </a:r>
            <a:r>
              <a:rPr lang="fr-FR" sz="1400" dirty="0" err="1">
                <a:solidFill>
                  <a:srgbClr val="7F7F7F"/>
                </a:solidFill>
                <a:latin typeface="Courier New"/>
                <a:cs typeface="Courier New"/>
              </a:rPr>
              <a:t>app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 </a:t>
            </a:r>
            <a:r>
              <a:rPr lang="fr-FR" sz="1400" dirty="0" err="1">
                <a:solidFill>
                  <a:srgbClr val="7F7F7F"/>
                </a:solidFill>
                <a:latin typeface="Courier New"/>
                <a:cs typeface="Courier New"/>
              </a:rPr>
              <a:t>starts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 </a:t>
            </a:r>
            <a:r>
              <a:rPr lang="fr-FR" sz="1400" dirty="0" err="1">
                <a:solidFill>
                  <a:srgbClr val="7F7F7F"/>
                </a:solidFill>
                <a:latin typeface="Courier New"/>
                <a:cs typeface="Courier New"/>
              </a:rPr>
              <a:t>executing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 </a:t>
            </a:r>
            <a:r>
              <a:rPr lang="fr-FR" sz="1400" dirty="0" err="1">
                <a:solidFill>
                  <a:srgbClr val="7F7F7F"/>
                </a:solidFill>
                <a:latin typeface="Courier New"/>
                <a:cs typeface="Courier New"/>
              </a:rPr>
              <a:t>here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.</a:t>
            </a:r>
          </a:p>
          <a:p>
            <a:r>
              <a:rPr lang="fr-FR" sz="1400" dirty="0">
                <a:latin typeface="Courier New"/>
                <a:cs typeface="Courier New"/>
              </a:rPr>
              <a:t>  </a:t>
            </a:r>
            <a:r>
              <a:rPr lang="fr-FR" sz="1400" dirty="0" err="1">
                <a:latin typeface="Courier New"/>
                <a:cs typeface="Courier New"/>
              </a:rPr>
              <a:t>print</a:t>
            </a:r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(</a:t>
            </a:r>
            <a:r>
              <a:rPr lang="fr-FR" sz="1400" dirty="0">
                <a:solidFill>
                  <a:schemeClr val="tx2"/>
                </a:solidFill>
                <a:latin typeface="Courier New"/>
                <a:cs typeface="Courier New"/>
              </a:rPr>
              <a:t>new</a:t>
            </a:r>
            <a:r>
              <a:rPr lang="fr-FR" sz="1400" dirty="0">
                <a:latin typeface="Courier New"/>
                <a:cs typeface="Courier New"/>
              </a:rPr>
              <a:t> Die</a:t>
            </a:r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(</a:t>
            </a:r>
            <a:r>
              <a:rPr lang="fr-FR" sz="1400" dirty="0">
                <a:latin typeface="Courier New"/>
                <a:cs typeface="Courier New"/>
              </a:rPr>
              <a:t>n</a:t>
            </a:r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:</a:t>
            </a:r>
            <a:r>
              <a:rPr lang="fr-FR" sz="1400" dirty="0">
                <a:latin typeface="Courier New"/>
                <a:cs typeface="Courier New"/>
              </a:rPr>
              <a:t> 12</a:t>
            </a:r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).</a:t>
            </a:r>
            <a:r>
              <a:rPr lang="fr-FR" sz="1400" dirty="0">
                <a:latin typeface="Courier New"/>
                <a:cs typeface="Courier New"/>
              </a:rPr>
              <a:t>roll</a:t>
            </a:r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()</a:t>
            </a:r>
            <a:r>
              <a:rPr lang="fr-FR" sz="1400" dirty="0" smtClean="0">
                <a:solidFill>
                  <a:srgbClr val="008000"/>
                </a:solidFill>
                <a:latin typeface="Courier New"/>
                <a:cs typeface="Courier New"/>
              </a:rPr>
              <a:t>);</a:t>
            </a:r>
            <a:r>
              <a:rPr lang="fr-FR" sz="1400" dirty="0" smtClean="0">
                <a:latin typeface="Courier New"/>
                <a:cs typeface="Courier New"/>
              </a:rPr>
              <a:t> </a:t>
            </a:r>
            <a:r>
              <a:rPr lang="fr-FR" sz="1400" dirty="0" smtClean="0">
                <a:solidFill>
                  <a:srgbClr val="7F7F7F"/>
                </a:solidFill>
                <a:latin typeface="Courier New"/>
                <a:cs typeface="Courier New"/>
              </a:rPr>
              <a:t>/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/ </a:t>
            </a:r>
            <a:r>
              <a:rPr lang="fr-FR" sz="1400" dirty="0" err="1">
                <a:solidFill>
                  <a:srgbClr val="7F7F7F"/>
                </a:solidFill>
                <a:latin typeface="Courier New"/>
                <a:cs typeface="Courier New"/>
              </a:rPr>
              <a:t>Print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 </a:t>
            </a:r>
            <a:r>
              <a:rPr lang="fr-FR" sz="1400" dirty="0" smtClean="0">
                <a:solidFill>
                  <a:srgbClr val="7F7F7F"/>
                </a:solidFill>
                <a:latin typeface="Courier New"/>
                <a:cs typeface="Courier New"/>
              </a:rPr>
              <a:t>new </a:t>
            </a:r>
            <a:r>
              <a:rPr lang="fr-FR" sz="1400" dirty="0" err="1" smtClean="0">
                <a:solidFill>
                  <a:srgbClr val="7F7F7F"/>
                </a:solidFill>
                <a:latin typeface="Courier New"/>
                <a:cs typeface="Courier New"/>
              </a:rPr>
              <a:t>object</a:t>
            </a:r>
            <a:r>
              <a:rPr lang="fr-FR" sz="1400" dirty="0" smtClean="0">
                <a:solidFill>
                  <a:srgbClr val="7F7F7F"/>
                </a:solidFill>
                <a:latin typeface="Courier New"/>
                <a:cs typeface="Courier New"/>
              </a:rPr>
              <a:t> 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value. Chain </a:t>
            </a:r>
            <a:r>
              <a:rPr lang="fr-FR" sz="1400" dirty="0" err="1">
                <a:solidFill>
                  <a:srgbClr val="7F7F7F"/>
                </a:solidFill>
                <a:latin typeface="Courier New"/>
                <a:cs typeface="Courier New"/>
              </a:rPr>
              <a:t>method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 calls.</a:t>
            </a:r>
          </a:p>
          <a:p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}</a:t>
            </a:r>
          </a:p>
          <a:p>
            <a:endParaRPr lang="fr-FR" sz="1400" dirty="0">
              <a:latin typeface="Courier New"/>
              <a:cs typeface="Courier New"/>
            </a:endParaRPr>
          </a:p>
          <a:p>
            <a:r>
              <a:rPr lang="fr-FR" sz="1400" dirty="0">
                <a:solidFill>
                  <a:schemeClr val="tx2"/>
                </a:solidFill>
                <a:latin typeface="Courier New"/>
                <a:cs typeface="Courier New"/>
              </a:rPr>
              <a:t>class</a:t>
            </a:r>
            <a:r>
              <a:rPr lang="fr-FR" sz="1400" dirty="0">
                <a:latin typeface="Courier New"/>
                <a:cs typeface="Courier New"/>
              </a:rPr>
              <a:t> Die </a:t>
            </a:r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{</a:t>
            </a:r>
            <a:r>
              <a:rPr lang="fr-FR" sz="1400" dirty="0">
                <a:latin typeface="Courier New"/>
                <a:cs typeface="Courier New"/>
              </a:rPr>
              <a:t>                            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// </a:t>
            </a:r>
            <a:r>
              <a:rPr lang="fr-FR" sz="1400" dirty="0" err="1">
                <a:solidFill>
                  <a:srgbClr val="7F7F7F"/>
                </a:solidFill>
                <a:latin typeface="Courier New"/>
                <a:cs typeface="Courier New"/>
              </a:rPr>
              <a:t>Define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 a class.</a:t>
            </a:r>
          </a:p>
          <a:p>
            <a:r>
              <a:rPr lang="fr-FR" sz="1400" dirty="0">
                <a:latin typeface="Courier New"/>
                <a:cs typeface="Courier New"/>
              </a:rPr>
              <a:t>  </a:t>
            </a:r>
            <a:r>
              <a:rPr lang="fr-FR" sz="1400" dirty="0" err="1">
                <a:solidFill>
                  <a:schemeClr val="tx2"/>
                </a:solidFill>
                <a:latin typeface="Courier New"/>
                <a:cs typeface="Courier New"/>
              </a:rPr>
              <a:t>static</a:t>
            </a:r>
            <a:r>
              <a:rPr lang="fr-FR" sz="1400" dirty="0">
                <a:latin typeface="Courier New"/>
                <a:cs typeface="Courier New"/>
              </a:rPr>
              <a:t> </a:t>
            </a:r>
            <a:r>
              <a:rPr lang="fr-FR" sz="1400" dirty="0" err="1">
                <a:latin typeface="Courier New"/>
                <a:cs typeface="Courier New"/>
              </a:rPr>
              <a:t>Random</a:t>
            </a:r>
            <a:r>
              <a:rPr lang="fr-FR" sz="1400" dirty="0">
                <a:latin typeface="Courier New"/>
                <a:cs typeface="Courier New"/>
              </a:rPr>
              <a:t> shaker </a:t>
            </a:r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=</a:t>
            </a:r>
            <a:r>
              <a:rPr lang="fr-FR" sz="1400" dirty="0">
                <a:latin typeface="Courier New"/>
                <a:cs typeface="Courier New"/>
              </a:rPr>
              <a:t> </a:t>
            </a:r>
            <a:r>
              <a:rPr lang="fr-FR" sz="1400" dirty="0">
                <a:solidFill>
                  <a:schemeClr val="tx2"/>
                </a:solidFill>
                <a:latin typeface="Courier New"/>
                <a:cs typeface="Courier New"/>
              </a:rPr>
              <a:t>new</a:t>
            </a:r>
            <a:r>
              <a:rPr lang="fr-FR" sz="1400" dirty="0">
                <a:latin typeface="Courier New"/>
                <a:cs typeface="Courier New"/>
              </a:rPr>
              <a:t> </a:t>
            </a:r>
            <a:r>
              <a:rPr lang="fr-FR" sz="1400" dirty="0" err="1">
                <a:latin typeface="Courier New"/>
                <a:cs typeface="Courier New"/>
              </a:rPr>
              <a:t>Random</a:t>
            </a:r>
            <a:r>
              <a:rPr lang="fr-FR" sz="1400" dirty="0">
                <a:latin typeface="Courier New"/>
                <a:cs typeface="Courier New"/>
              </a:rPr>
              <a:t>(); 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// </a:t>
            </a:r>
            <a:r>
              <a:rPr lang="fr-FR" sz="1400" dirty="0" err="1">
                <a:solidFill>
                  <a:srgbClr val="7F7F7F"/>
                </a:solidFill>
                <a:latin typeface="Courier New"/>
                <a:cs typeface="Courier New"/>
              </a:rPr>
              <a:t>Define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 a class variable.</a:t>
            </a:r>
          </a:p>
          <a:p>
            <a:r>
              <a:rPr lang="fr-FR" sz="1400" dirty="0">
                <a:latin typeface="Courier New"/>
                <a:cs typeface="Courier New"/>
              </a:rPr>
              <a:t>  </a:t>
            </a:r>
            <a:r>
              <a:rPr lang="fr-FR" sz="1400" dirty="0" err="1">
                <a:solidFill>
                  <a:schemeClr val="accent3"/>
                </a:solidFill>
                <a:latin typeface="Courier New"/>
                <a:cs typeface="Courier New"/>
              </a:rPr>
              <a:t>int</a:t>
            </a:r>
            <a:r>
              <a:rPr lang="fr-FR" sz="1400" dirty="0">
                <a:latin typeface="Courier New"/>
                <a:cs typeface="Courier New"/>
              </a:rPr>
              <a:t> </a:t>
            </a:r>
            <a:r>
              <a:rPr lang="fr-FR" sz="1400" dirty="0" err="1">
                <a:latin typeface="Courier New"/>
                <a:cs typeface="Courier New"/>
              </a:rPr>
              <a:t>sides</a:t>
            </a:r>
            <a:r>
              <a:rPr lang="fr-FR" sz="1400" dirty="0">
                <a:latin typeface="Courier New"/>
                <a:cs typeface="Courier New"/>
              </a:rPr>
              <a:t>, value;                    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// </a:t>
            </a:r>
            <a:r>
              <a:rPr lang="fr-FR" sz="1400" dirty="0" err="1">
                <a:solidFill>
                  <a:srgbClr val="7F7F7F"/>
                </a:solidFill>
                <a:latin typeface="Courier New"/>
                <a:cs typeface="Courier New"/>
              </a:rPr>
              <a:t>Define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 instance variables.</a:t>
            </a:r>
          </a:p>
          <a:p>
            <a:endParaRPr lang="fr-FR" sz="1400" dirty="0">
              <a:latin typeface="Courier New"/>
              <a:cs typeface="Courier New"/>
            </a:endParaRPr>
          </a:p>
          <a:p>
            <a:r>
              <a:rPr lang="fr-FR" sz="1400" dirty="0">
                <a:latin typeface="Courier New"/>
                <a:cs typeface="Courier New"/>
              </a:rPr>
              <a:t>  </a:t>
            </a:r>
            <a:r>
              <a:rPr lang="fr-FR" sz="1400" dirty="0">
                <a:solidFill>
                  <a:schemeClr val="accent3"/>
                </a:solidFill>
                <a:latin typeface="Courier New"/>
                <a:cs typeface="Courier New"/>
              </a:rPr>
              <a:t>String</a:t>
            </a:r>
            <a:r>
              <a:rPr lang="fr-FR" sz="1400" dirty="0">
                <a:latin typeface="Courier New"/>
                <a:cs typeface="Courier New"/>
              </a:rPr>
              <a:t> </a:t>
            </a:r>
            <a:r>
              <a:rPr lang="fr-FR" sz="1400" dirty="0" err="1">
                <a:latin typeface="Courier New"/>
                <a:cs typeface="Courier New"/>
              </a:rPr>
              <a:t>toString</a:t>
            </a:r>
            <a:r>
              <a:rPr lang="fr-FR" sz="1400" dirty="0">
                <a:latin typeface="Courier New"/>
                <a:cs typeface="Courier New"/>
              </a:rPr>
              <a:t>() </a:t>
            </a:r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=&gt;</a:t>
            </a:r>
            <a:r>
              <a:rPr lang="fr-FR" sz="1400" dirty="0">
                <a:latin typeface="Courier New"/>
                <a:cs typeface="Courier New"/>
              </a:rPr>
              <a:t> </a:t>
            </a:r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'$value'</a:t>
            </a:r>
            <a:r>
              <a:rPr lang="fr-FR" sz="1400" dirty="0">
                <a:latin typeface="Courier New"/>
                <a:cs typeface="Courier New"/>
              </a:rPr>
              <a:t>;    </a:t>
            </a:r>
            <a:r>
              <a:rPr lang="fr-FR" sz="1400" dirty="0" smtClean="0">
                <a:solidFill>
                  <a:srgbClr val="7F7F7F"/>
                </a:solidFill>
                <a:latin typeface="Courier New"/>
                <a:cs typeface="Courier New"/>
              </a:rPr>
              <a:t>/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/ </a:t>
            </a:r>
            <a:r>
              <a:rPr lang="fr-FR" sz="1400" dirty="0" err="1">
                <a:solidFill>
                  <a:srgbClr val="7F7F7F"/>
                </a:solidFill>
                <a:latin typeface="Courier New"/>
                <a:cs typeface="Courier New"/>
              </a:rPr>
              <a:t>Define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 a </a:t>
            </a:r>
            <a:r>
              <a:rPr lang="fr-FR" sz="1400" dirty="0" err="1">
                <a:solidFill>
                  <a:srgbClr val="7F7F7F"/>
                </a:solidFill>
                <a:latin typeface="Courier New"/>
                <a:cs typeface="Courier New"/>
              </a:rPr>
              <a:t>method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 </a:t>
            </a:r>
            <a:r>
              <a:rPr lang="fr-FR" sz="1400" dirty="0" err="1">
                <a:solidFill>
                  <a:srgbClr val="7F7F7F"/>
                </a:solidFill>
                <a:latin typeface="Courier New"/>
                <a:cs typeface="Courier New"/>
              </a:rPr>
              <a:t>using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 </a:t>
            </a:r>
            <a:r>
              <a:rPr lang="fr-FR" sz="1400" dirty="0" err="1">
                <a:solidFill>
                  <a:srgbClr val="7F7F7F"/>
                </a:solidFill>
                <a:latin typeface="Courier New"/>
                <a:cs typeface="Courier New"/>
              </a:rPr>
              <a:t>shorthand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 </a:t>
            </a:r>
            <a:r>
              <a:rPr lang="fr-FR" sz="1400" dirty="0" err="1">
                <a:solidFill>
                  <a:srgbClr val="7F7F7F"/>
                </a:solidFill>
                <a:latin typeface="Courier New"/>
                <a:cs typeface="Courier New"/>
              </a:rPr>
              <a:t>syntax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.</a:t>
            </a:r>
          </a:p>
          <a:p>
            <a:endParaRPr lang="fr-FR" sz="1400" dirty="0">
              <a:latin typeface="Courier New"/>
              <a:cs typeface="Courier New"/>
            </a:endParaRPr>
          </a:p>
          <a:p>
            <a:r>
              <a:rPr lang="fr-FR" sz="1400" dirty="0">
                <a:latin typeface="Courier New"/>
                <a:cs typeface="Courier New"/>
              </a:rPr>
              <a:t>  Die</a:t>
            </a:r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({</a:t>
            </a:r>
            <a:r>
              <a:rPr lang="fr-FR" sz="1400" dirty="0" err="1">
                <a:solidFill>
                  <a:schemeClr val="accent3"/>
                </a:solidFill>
                <a:latin typeface="Courier New"/>
                <a:cs typeface="Courier New"/>
              </a:rPr>
              <a:t>int</a:t>
            </a:r>
            <a:r>
              <a:rPr lang="fr-FR" sz="1400" dirty="0">
                <a:latin typeface="Courier New"/>
                <a:cs typeface="Courier New"/>
              </a:rPr>
              <a:t> n</a:t>
            </a:r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:</a:t>
            </a:r>
            <a:r>
              <a:rPr lang="fr-FR" sz="1400" dirty="0">
                <a:latin typeface="Courier New"/>
                <a:cs typeface="Courier New"/>
              </a:rPr>
              <a:t> 6</a:t>
            </a:r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}) {</a:t>
            </a:r>
            <a:r>
              <a:rPr lang="fr-FR" sz="1400" dirty="0">
                <a:latin typeface="Courier New"/>
                <a:cs typeface="Courier New"/>
              </a:rPr>
              <a:t>                 </a:t>
            </a:r>
            <a:r>
              <a:rPr lang="fr-FR" sz="1400" dirty="0" smtClean="0">
                <a:solidFill>
                  <a:srgbClr val="7F7F7F"/>
                </a:solidFill>
                <a:latin typeface="Courier New"/>
                <a:cs typeface="Courier New"/>
              </a:rPr>
              <a:t>/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/ </a:t>
            </a:r>
            <a:r>
              <a:rPr lang="fr-FR" sz="1400" dirty="0" err="1">
                <a:solidFill>
                  <a:srgbClr val="7F7F7F"/>
                </a:solidFill>
                <a:latin typeface="Courier New"/>
                <a:cs typeface="Courier New"/>
              </a:rPr>
              <a:t>Define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 a </a:t>
            </a:r>
            <a:r>
              <a:rPr lang="fr-FR" sz="1400" dirty="0" err="1">
                <a:solidFill>
                  <a:srgbClr val="7F7F7F"/>
                </a:solidFill>
                <a:latin typeface="Courier New"/>
                <a:cs typeface="Courier New"/>
              </a:rPr>
              <a:t>constructor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.</a:t>
            </a:r>
          </a:p>
          <a:p>
            <a:r>
              <a:rPr lang="fr-FR" sz="1400" dirty="0">
                <a:latin typeface="Courier New"/>
                <a:cs typeface="Courier New"/>
              </a:rPr>
              <a:t>    </a:t>
            </a:r>
            <a:r>
              <a:rPr lang="fr-FR" sz="1400" dirty="0">
                <a:solidFill>
                  <a:schemeClr val="tx2"/>
                </a:solidFill>
                <a:latin typeface="Courier New"/>
                <a:cs typeface="Courier New"/>
              </a:rPr>
              <a:t>if</a:t>
            </a:r>
            <a:r>
              <a:rPr lang="fr-FR" sz="1400" dirty="0">
                <a:latin typeface="Courier New"/>
                <a:cs typeface="Courier New"/>
              </a:rPr>
              <a:t> </a:t>
            </a:r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(</a:t>
            </a:r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4</a:t>
            </a:r>
            <a:r>
              <a:rPr lang="fr-FR" sz="1400" dirty="0">
                <a:latin typeface="Courier New"/>
                <a:cs typeface="Courier New"/>
              </a:rPr>
              <a:t> </a:t>
            </a:r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&lt;=</a:t>
            </a:r>
            <a:r>
              <a:rPr lang="fr-FR" sz="1400" dirty="0">
                <a:latin typeface="Courier New"/>
                <a:cs typeface="Courier New"/>
              </a:rPr>
              <a:t> n </a:t>
            </a:r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&amp;&amp;</a:t>
            </a:r>
            <a:r>
              <a:rPr lang="fr-FR" sz="1400" dirty="0">
                <a:latin typeface="Courier New"/>
                <a:cs typeface="Courier New"/>
              </a:rPr>
              <a:t> n </a:t>
            </a:r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&lt;=</a:t>
            </a:r>
            <a:r>
              <a:rPr lang="fr-FR" sz="1400" dirty="0">
                <a:latin typeface="Courier New"/>
                <a:cs typeface="Courier New"/>
              </a:rPr>
              <a:t> </a:t>
            </a:r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20</a:t>
            </a:r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fr-FR" sz="1400" dirty="0">
                <a:latin typeface="Courier New"/>
                <a:cs typeface="Courier New"/>
              </a:rPr>
              <a:t>      </a:t>
            </a:r>
            <a:r>
              <a:rPr lang="fr-FR" sz="1400" dirty="0" err="1">
                <a:latin typeface="Courier New"/>
                <a:cs typeface="Courier New"/>
              </a:rPr>
              <a:t>sides</a:t>
            </a:r>
            <a:r>
              <a:rPr lang="fr-FR" sz="1400" dirty="0">
                <a:latin typeface="Courier New"/>
                <a:cs typeface="Courier New"/>
              </a:rPr>
              <a:t> </a:t>
            </a:r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=</a:t>
            </a:r>
            <a:r>
              <a:rPr lang="fr-FR" sz="1400" dirty="0">
                <a:latin typeface="Courier New"/>
                <a:cs typeface="Courier New"/>
              </a:rPr>
              <a:t> n</a:t>
            </a:r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r-FR" sz="1400" dirty="0">
                <a:latin typeface="Courier New"/>
                <a:cs typeface="Courier New"/>
              </a:rPr>
              <a:t>    </a:t>
            </a:r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} </a:t>
            </a:r>
            <a:r>
              <a:rPr lang="fr-FR" sz="1400" dirty="0" err="1">
                <a:solidFill>
                  <a:schemeClr val="tx2"/>
                </a:solidFill>
                <a:latin typeface="Courier New"/>
                <a:cs typeface="Courier New"/>
              </a:rPr>
              <a:t>else</a:t>
            </a:r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 {</a:t>
            </a:r>
          </a:p>
          <a:p>
            <a:r>
              <a:rPr lang="fr-FR" sz="1400" dirty="0">
                <a:latin typeface="Courier New"/>
                <a:cs typeface="Courier New"/>
              </a:rPr>
              <a:t>      </a:t>
            </a:r>
            <a:r>
              <a:rPr lang="fr-FR" sz="1400" dirty="0" err="1">
                <a:solidFill>
                  <a:schemeClr val="tx2"/>
                </a:solidFill>
                <a:latin typeface="Courier New"/>
                <a:cs typeface="Courier New"/>
              </a:rPr>
              <a:t>throw</a:t>
            </a:r>
            <a:r>
              <a:rPr lang="fr-FR" sz="1400" dirty="0">
                <a:latin typeface="Courier New"/>
                <a:cs typeface="Courier New"/>
              </a:rPr>
              <a:t> </a:t>
            </a:r>
            <a:r>
              <a:rPr lang="fr-FR" sz="1400" dirty="0">
                <a:solidFill>
                  <a:schemeClr val="tx2"/>
                </a:solidFill>
                <a:latin typeface="Courier New"/>
                <a:cs typeface="Courier New"/>
              </a:rPr>
              <a:t>new</a:t>
            </a:r>
            <a:r>
              <a:rPr lang="fr-FR" sz="1400" dirty="0">
                <a:latin typeface="Courier New"/>
                <a:cs typeface="Courier New"/>
              </a:rPr>
              <a:t> </a:t>
            </a:r>
            <a:r>
              <a:rPr lang="fr-FR" sz="1400" dirty="0" err="1">
                <a:latin typeface="Courier New"/>
                <a:cs typeface="Courier New"/>
              </a:rPr>
              <a:t>ArgumentError</a:t>
            </a:r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(</a:t>
            </a:r>
            <a:r>
              <a:rPr lang="fr-FR" sz="14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/* */</a:t>
            </a:r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);</a:t>
            </a:r>
            <a:r>
              <a:rPr lang="fr-FR" sz="1400" dirty="0">
                <a:latin typeface="Courier New"/>
                <a:cs typeface="Courier New"/>
              </a:rPr>
              <a:t>  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// Support for </a:t>
            </a:r>
            <a:r>
              <a:rPr lang="fr-FR" sz="1400" dirty="0" err="1">
                <a:solidFill>
                  <a:srgbClr val="7F7F7F"/>
                </a:solidFill>
                <a:latin typeface="Courier New"/>
                <a:cs typeface="Courier New"/>
              </a:rPr>
              <a:t>errors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 and exceptions.</a:t>
            </a:r>
          </a:p>
          <a:p>
            <a:r>
              <a:rPr lang="fr-FR" sz="1400" dirty="0">
                <a:latin typeface="Courier New"/>
                <a:cs typeface="Courier New"/>
              </a:rPr>
              <a:t>    </a:t>
            </a:r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}</a:t>
            </a:r>
          </a:p>
          <a:p>
            <a:r>
              <a:rPr lang="fr-FR" sz="1400" dirty="0">
                <a:latin typeface="Courier New"/>
                <a:cs typeface="Courier New"/>
              </a:rPr>
              <a:t>  </a:t>
            </a:r>
            <a:r>
              <a:rPr lang="fr-FR" sz="1400" dirty="0" smtClean="0">
                <a:solidFill>
                  <a:srgbClr val="008000"/>
                </a:solidFill>
                <a:latin typeface="Courier New"/>
                <a:cs typeface="Courier New"/>
              </a:rPr>
              <a:t>}</a:t>
            </a:r>
          </a:p>
          <a:p>
            <a:endParaRPr lang="fr-FR" sz="1400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r>
              <a:rPr lang="fr-FR" sz="1400" dirty="0">
                <a:latin typeface="Courier New"/>
                <a:cs typeface="Courier New"/>
              </a:rPr>
              <a:t>  </a:t>
            </a:r>
            <a:r>
              <a:rPr lang="fr-FR" sz="1400" dirty="0" err="1">
                <a:solidFill>
                  <a:schemeClr val="accent3"/>
                </a:solidFill>
                <a:latin typeface="Courier New"/>
                <a:cs typeface="Courier New"/>
              </a:rPr>
              <a:t>int</a:t>
            </a:r>
            <a:r>
              <a:rPr lang="fr-FR" sz="1400" dirty="0">
                <a:latin typeface="Courier New"/>
                <a:cs typeface="Courier New"/>
              </a:rPr>
              <a:t> roll</a:t>
            </a:r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()</a:t>
            </a:r>
            <a:r>
              <a:rPr lang="fr-FR" sz="1400" dirty="0">
                <a:latin typeface="Courier New"/>
                <a:cs typeface="Courier New"/>
              </a:rPr>
              <a:t> </a:t>
            </a:r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{</a:t>
            </a:r>
            <a:r>
              <a:rPr lang="fr-FR" sz="1400" dirty="0">
                <a:latin typeface="Courier New"/>
                <a:cs typeface="Courier New"/>
              </a:rPr>
              <a:t>                         </a:t>
            </a:r>
            <a:r>
              <a:rPr lang="fr-FR" sz="1400" dirty="0" smtClean="0">
                <a:latin typeface="Courier New"/>
                <a:cs typeface="Courier New"/>
              </a:rPr>
              <a:t>   </a:t>
            </a:r>
            <a:r>
              <a:rPr lang="fr-FR" sz="1400" dirty="0" smtClean="0">
                <a:solidFill>
                  <a:srgbClr val="7F7F7F"/>
                </a:solidFill>
                <a:latin typeface="Courier New"/>
                <a:cs typeface="Courier New"/>
              </a:rPr>
              <a:t>/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/ </a:t>
            </a:r>
            <a:r>
              <a:rPr lang="fr-FR" sz="1400" dirty="0" err="1">
                <a:solidFill>
                  <a:srgbClr val="7F7F7F"/>
                </a:solidFill>
                <a:latin typeface="Courier New"/>
                <a:cs typeface="Courier New"/>
              </a:rPr>
              <a:t>Define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 an instance </a:t>
            </a:r>
            <a:r>
              <a:rPr lang="fr-FR" sz="1400" dirty="0" err="1">
                <a:solidFill>
                  <a:srgbClr val="7F7F7F"/>
                </a:solidFill>
                <a:latin typeface="Courier New"/>
                <a:cs typeface="Courier New"/>
              </a:rPr>
              <a:t>method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.</a:t>
            </a:r>
          </a:p>
          <a:p>
            <a:r>
              <a:rPr lang="fr-FR" sz="1400" dirty="0">
                <a:latin typeface="Courier New"/>
                <a:cs typeface="Courier New"/>
              </a:rPr>
              <a:t>    </a:t>
            </a:r>
            <a:r>
              <a:rPr lang="fr-FR" sz="1400" dirty="0">
                <a:solidFill>
                  <a:schemeClr val="tx2"/>
                </a:solidFill>
                <a:latin typeface="Courier New"/>
                <a:cs typeface="Courier New"/>
              </a:rPr>
              <a:t>return</a:t>
            </a:r>
            <a:r>
              <a:rPr lang="fr-FR" sz="1400" dirty="0">
                <a:latin typeface="Courier New"/>
                <a:cs typeface="Courier New"/>
              </a:rPr>
              <a:t> value </a:t>
            </a:r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=</a:t>
            </a:r>
            <a:r>
              <a:rPr lang="fr-FR" sz="1400" dirty="0">
                <a:latin typeface="Courier New"/>
                <a:cs typeface="Courier New"/>
              </a:rPr>
              <a:t> </a:t>
            </a:r>
            <a:r>
              <a:rPr lang="fr-FR" sz="1400" dirty="0" err="1">
                <a:latin typeface="Courier New"/>
                <a:cs typeface="Courier New"/>
              </a:rPr>
              <a:t>shaker</a:t>
            </a:r>
            <a:r>
              <a:rPr lang="fr-FR" sz="1400" dirty="0" err="1">
                <a:solidFill>
                  <a:srgbClr val="008000"/>
                </a:solidFill>
                <a:latin typeface="Courier New"/>
                <a:cs typeface="Courier New"/>
              </a:rPr>
              <a:t>.</a:t>
            </a:r>
            <a:r>
              <a:rPr lang="fr-FR" sz="1400" dirty="0" err="1">
                <a:latin typeface="Courier New"/>
                <a:cs typeface="Courier New"/>
              </a:rPr>
              <a:t>nextInt</a:t>
            </a:r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(</a:t>
            </a:r>
            <a:r>
              <a:rPr lang="fr-FR" sz="1400" dirty="0" err="1">
                <a:latin typeface="Courier New"/>
                <a:cs typeface="Courier New"/>
              </a:rPr>
              <a:t>sides</a:t>
            </a:r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);</a:t>
            </a:r>
            <a:r>
              <a:rPr lang="fr-FR" sz="1400" dirty="0">
                <a:latin typeface="Courier New"/>
                <a:cs typeface="Courier New"/>
              </a:rPr>
              <a:t> 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// </a:t>
            </a:r>
            <a:r>
              <a:rPr lang="fr-FR" sz="1400" dirty="0" err="1">
                <a:solidFill>
                  <a:srgbClr val="7F7F7F"/>
                </a:solidFill>
                <a:latin typeface="Courier New"/>
                <a:cs typeface="Courier New"/>
              </a:rPr>
              <a:t>Get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 a </a:t>
            </a:r>
            <a:r>
              <a:rPr lang="fr-FR" sz="1400" dirty="0" err="1">
                <a:solidFill>
                  <a:srgbClr val="7F7F7F"/>
                </a:solidFill>
                <a:latin typeface="Courier New"/>
                <a:cs typeface="Courier New"/>
              </a:rPr>
              <a:t>random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 </a:t>
            </a:r>
            <a:r>
              <a:rPr lang="fr-FR" sz="1400" dirty="0" err="1">
                <a:solidFill>
                  <a:srgbClr val="7F7F7F"/>
                </a:solidFill>
                <a:latin typeface="Courier New"/>
                <a:cs typeface="Courier New"/>
              </a:rPr>
              <a:t>number</a:t>
            </a:r>
            <a:r>
              <a:rPr lang="fr-FR" sz="1400" dirty="0">
                <a:solidFill>
                  <a:srgbClr val="7F7F7F"/>
                </a:solidFill>
                <a:latin typeface="Courier New"/>
                <a:cs typeface="Courier New"/>
              </a:rPr>
              <a:t>.</a:t>
            </a:r>
          </a:p>
          <a:p>
            <a:r>
              <a:rPr lang="fr-FR" sz="1400" dirty="0">
                <a:latin typeface="Courier New"/>
                <a:cs typeface="Courier New"/>
              </a:rPr>
              <a:t>  </a:t>
            </a:r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}</a:t>
            </a:r>
          </a:p>
          <a:p>
            <a:r>
              <a:rPr lang="fr-FR" sz="1400" dirty="0">
                <a:solidFill>
                  <a:srgbClr val="008000"/>
                </a:solidFill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13823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arte-visite-ba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696" y="5885664"/>
            <a:ext cx="1662303" cy="1115135"/>
          </a:xfrm>
          <a:prstGeom prst="rect">
            <a:avLst/>
          </a:prstGeom>
        </p:spPr>
      </p:pic>
      <p:pic>
        <p:nvPicPr>
          <p:cNvPr id="6" name="Image 5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6154256"/>
            <a:ext cx="3250470" cy="666080"/>
          </a:xfrm>
          <a:prstGeom prst="rect">
            <a:avLst/>
          </a:prstGeom>
        </p:spPr>
      </p:pic>
      <p:cxnSp>
        <p:nvCxnSpPr>
          <p:cNvPr id="7" name="Connecteur droit 6"/>
          <p:cNvCxnSpPr/>
          <p:nvPr/>
        </p:nvCxnSpPr>
        <p:spPr>
          <a:xfrm>
            <a:off x="0" y="6054228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0" y="117391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chemeClr val="accent1"/>
                </a:solidFill>
              </a:rPr>
              <a:t>Dart</a:t>
            </a:r>
            <a:endParaRPr lang="fr-FR" sz="3600" dirty="0">
              <a:solidFill>
                <a:schemeClr val="accent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25569" y="1440701"/>
            <a:ext cx="1843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F7F7F"/>
                </a:solidFill>
              </a:rPr>
              <a:t>Typage Optionnel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795146" y="1440701"/>
            <a:ext cx="98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7F7F7F"/>
                </a:solidFill>
              </a:rPr>
              <a:t>Libraries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110891" y="1451123"/>
            <a:ext cx="80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F7F7F"/>
                </a:solidFill>
              </a:rPr>
              <a:t>Future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242216" y="1439262"/>
            <a:ext cx="1975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F7F7F"/>
                </a:solidFill>
              </a:rPr>
              <a:t>DOM Manipulation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146806" y="2025026"/>
            <a:ext cx="1505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F7F7F"/>
                </a:solidFill>
              </a:rPr>
              <a:t>C-Style </a:t>
            </a:r>
            <a:r>
              <a:rPr lang="fr-FR" dirty="0" err="1" smtClean="0">
                <a:solidFill>
                  <a:srgbClr val="7F7F7F"/>
                </a:solidFill>
              </a:rPr>
              <a:t>Syntax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027747" y="2025026"/>
            <a:ext cx="1897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F7F7F"/>
                </a:solidFill>
              </a:rPr>
              <a:t>JS-</a:t>
            </a:r>
            <a:r>
              <a:rPr lang="fr-FR" dirty="0" err="1" smtClean="0">
                <a:solidFill>
                  <a:srgbClr val="7F7F7F"/>
                </a:solidFill>
              </a:rPr>
              <a:t>Interoperability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310384" y="2025026"/>
            <a:ext cx="1161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F7F7F"/>
                </a:solidFill>
              </a:rPr>
              <a:t>Mirror API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901042" y="2025026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F7F7F"/>
                </a:solidFill>
              </a:rPr>
              <a:t>Interfaces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98500" y="257265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7F7F7F"/>
                </a:solidFill>
              </a:rPr>
              <a:t>Isolates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018162" y="2572650"/>
            <a:ext cx="158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7F7F7F"/>
                </a:solidFill>
              </a:rPr>
              <a:t>Checked</a:t>
            </a:r>
            <a:r>
              <a:rPr lang="fr-FR" dirty="0" smtClean="0">
                <a:solidFill>
                  <a:srgbClr val="7F7F7F"/>
                </a:solidFill>
              </a:rPr>
              <a:t> Mode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948970" y="2572650"/>
            <a:ext cx="1580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F7F7F"/>
                </a:solidFill>
              </a:rPr>
              <a:t>Packaging </a:t>
            </a:r>
            <a:r>
              <a:rPr lang="fr-FR" dirty="0" err="1" smtClean="0">
                <a:solidFill>
                  <a:srgbClr val="7F7F7F"/>
                </a:solidFill>
              </a:rPr>
              <a:t>Tool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901441" y="2572650"/>
            <a:ext cx="1312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F7F7F"/>
                </a:solidFill>
              </a:rPr>
              <a:t>Unit </a:t>
            </a:r>
            <a:r>
              <a:rPr lang="fr-FR" dirty="0" err="1" smtClean="0">
                <a:solidFill>
                  <a:srgbClr val="7F7F7F"/>
                </a:solidFill>
              </a:rPr>
              <a:t>Testing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365522" y="2572650"/>
            <a:ext cx="1069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7F7F7F"/>
                </a:solidFill>
              </a:rPr>
              <a:t>Mock</a:t>
            </a:r>
            <a:r>
              <a:rPr lang="fr-FR" dirty="0" smtClean="0">
                <a:solidFill>
                  <a:srgbClr val="7F7F7F"/>
                </a:solidFill>
              </a:rPr>
              <a:t> API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201134" y="315923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7F7F7F"/>
                </a:solidFill>
              </a:rPr>
              <a:t>Mixins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2452368" y="3159236"/>
            <a:ext cx="1431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7F7F7F"/>
                </a:solidFill>
              </a:rPr>
              <a:t>Polymer.Dart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306132" y="3159236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F7F7F"/>
                </a:solidFill>
              </a:rPr>
              <a:t>Karma Support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6272306" y="3159236"/>
            <a:ext cx="75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F7F7F"/>
                </a:solidFill>
              </a:rPr>
              <a:t>IO API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7365309" y="3179758"/>
            <a:ext cx="1332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F7F7F"/>
                </a:solidFill>
              </a:rPr>
              <a:t>Annotations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22824" y="3749549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F7F7F"/>
                </a:solidFill>
              </a:rPr>
              <a:t>Abstract Classes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2789596" y="3749549"/>
            <a:ext cx="891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F7F7F"/>
                </a:solidFill>
              </a:rPr>
              <a:t>Dart2JS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026659" y="3749549"/>
            <a:ext cx="95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7F7F7F"/>
                </a:solidFill>
              </a:rPr>
              <a:t>Dartium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5253366" y="3749549"/>
            <a:ext cx="18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F7F7F"/>
                </a:solidFill>
              </a:rPr>
              <a:t>Production Mode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1201134" y="4305836"/>
            <a:ext cx="2491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7F7F7F"/>
                </a:solidFill>
              </a:rPr>
              <a:t>Functional</a:t>
            </a:r>
            <a:r>
              <a:rPr lang="fr-FR" dirty="0" smtClean="0">
                <a:solidFill>
                  <a:srgbClr val="7F7F7F"/>
                </a:solidFill>
              </a:rPr>
              <a:t> </a:t>
            </a:r>
            <a:r>
              <a:rPr lang="fr-FR" dirty="0" err="1" smtClean="0">
                <a:solidFill>
                  <a:srgbClr val="7F7F7F"/>
                </a:solidFill>
              </a:rPr>
              <a:t>Programming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7365522" y="3749549"/>
            <a:ext cx="666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F7F7F"/>
                </a:solidFill>
              </a:rPr>
              <a:t>JSON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3994640" y="4308376"/>
            <a:ext cx="1343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7F7F7F"/>
                </a:solidFill>
              </a:rPr>
              <a:t>Observatory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5628956" y="4301594"/>
            <a:ext cx="1344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7F7F7F"/>
                </a:solidFill>
              </a:rPr>
              <a:t>Debug</a:t>
            </a:r>
            <a:r>
              <a:rPr lang="fr-FR" dirty="0" smtClean="0">
                <a:solidFill>
                  <a:srgbClr val="7F7F7F"/>
                </a:solidFill>
              </a:rPr>
              <a:t> Tools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310104" y="430159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7F7F7F"/>
                </a:solidFill>
              </a:rPr>
              <a:t>Streams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800513" y="4873089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7F7F7F"/>
                </a:solidFill>
              </a:rPr>
              <a:t>Snapshots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2175072" y="4873089"/>
            <a:ext cx="122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F7F7F"/>
                </a:solidFill>
              </a:rPr>
              <a:t>Event </a:t>
            </a:r>
            <a:r>
              <a:rPr lang="fr-FR" dirty="0" err="1" smtClean="0">
                <a:solidFill>
                  <a:srgbClr val="7F7F7F"/>
                </a:solidFill>
              </a:rPr>
              <a:t>Loop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3780737" y="4873089"/>
            <a:ext cx="68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F7F7F"/>
                </a:solidFill>
              </a:rPr>
              <a:t>SIMD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4703061" y="4873089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F7F7F"/>
                </a:solidFill>
              </a:rPr>
              <a:t>Native Extensions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6815528" y="4873089"/>
            <a:ext cx="1213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7F7F7F"/>
                </a:solidFill>
              </a:rPr>
              <a:t>Converters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7618897" y="1451123"/>
            <a:ext cx="731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7F7F7F"/>
                </a:solidFill>
              </a:rPr>
              <a:t>Async</a:t>
            </a:r>
            <a:endParaRPr lang="fr-FR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549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arte-visite-ba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696" y="5885664"/>
            <a:ext cx="1662303" cy="1115135"/>
          </a:xfrm>
          <a:prstGeom prst="rect">
            <a:avLst/>
          </a:prstGeom>
        </p:spPr>
      </p:pic>
      <p:pic>
        <p:nvPicPr>
          <p:cNvPr id="6" name="Image 5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6154256"/>
            <a:ext cx="3250470" cy="666080"/>
          </a:xfrm>
          <a:prstGeom prst="rect">
            <a:avLst/>
          </a:prstGeom>
        </p:spPr>
      </p:pic>
      <p:cxnSp>
        <p:nvCxnSpPr>
          <p:cNvPr id="7" name="Connecteur droit 6"/>
          <p:cNvCxnSpPr/>
          <p:nvPr/>
        </p:nvCxnSpPr>
        <p:spPr>
          <a:xfrm>
            <a:off x="0" y="6054228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0" y="117391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chemeClr val="accent1"/>
                </a:solidFill>
              </a:rPr>
              <a:t>AngularDart</a:t>
            </a:r>
            <a:endParaRPr lang="fr-FR" sz="3600" dirty="0">
              <a:solidFill>
                <a:schemeClr val="accent1"/>
              </a:solidFill>
            </a:endParaRPr>
          </a:p>
        </p:txBody>
      </p:sp>
      <p:grpSp>
        <p:nvGrpSpPr>
          <p:cNvPr id="49" name="Grouper 48"/>
          <p:cNvGrpSpPr/>
          <p:nvPr/>
        </p:nvGrpSpPr>
        <p:grpSpPr>
          <a:xfrm>
            <a:off x="826574" y="1003145"/>
            <a:ext cx="6649744" cy="461665"/>
            <a:chOff x="826574" y="1696825"/>
            <a:chExt cx="6649744" cy="461665"/>
          </a:xfrm>
        </p:grpSpPr>
        <p:sp>
          <p:nvSpPr>
            <p:cNvPr id="50" name="ZoneTexte 49"/>
            <p:cNvSpPr txBox="1"/>
            <p:nvPr/>
          </p:nvSpPr>
          <p:spPr>
            <a:xfrm>
              <a:off x="1077962" y="1696825"/>
              <a:ext cx="63983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solidFill>
                    <a:srgbClr val="7F7F7F"/>
                  </a:solidFill>
                </a:rPr>
                <a:t>MVW Pattern avec plusieurs contrôleurs par page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51" name="Triangle isocèle 50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2" name="Grouper 51"/>
          <p:cNvGrpSpPr/>
          <p:nvPr/>
        </p:nvGrpSpPr>
        <p:grpSpPr>
          <a:xfrm>
            <a:off x="826574" y="5381604"/>
            <a:ext cx="5112965" cy="461665"/>
            <a:chOff x="826574" y="1696825"/>
            <a:chExt cx="5112965" cy="461665"/>
          </a:xfrm>
        </p:grpSpPr>
        <p:sp>
          <p:nvSpPr>
            <p:cNvPr id="53" name="ZoneTexte 52"/>
            <p:cNvSpPr txBox="1"/>
            <p:nvPr/>
          </p:nvSpPr>
          <p:spPr>
            <a:xfrm>
              <a:off x="1077962" y="1696825"/>
              <a:ext cx="48615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err="1" smtClean="0">
                  <a:solidFill>
                    <a:srgbClr val="7F7F7F"/>
                  </a:solidFill>
                </a:rPr>
                <a:t>AngularDart</a:t>
              </a:r>
              <a:r>
                <a:rPr lang="fr-FR" sz="2400" dirty="0" smtClean="0">
                  <a:solidFill>
                    <a:srgbClr val="7F7F7F"/>
                  </a:solidFill>
                </a:rPr>
                <a:t> 0.x ≈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AngularJS</a:t>
              </a:r>
              <a:r>
                <a:rPr lang="fr-FR" sz="2400" dirty="0" smtClean="0">
                  <a:solidFill>
                    <a:srgbClr val="7F7F7F"/>
                  </a:solidFill>
                </a:rPr>
                <a:t> 2.0 alpha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54" name="Triangle isocèle 53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5" name="Grouper 54"/>
          <p:cNvGrpSpPr/>
          <p:nvPr/>
        </p:nvGrpSpPr>
        <p:grpSpPr>
          <a:xfrm>
            <a:off x="826574" y="1582417"/>
            <a:ext cx="2625656" cy="461665"/>
            <a:chOff x="826574" y="1696825"/>
            <a:chExt cx="2625656" cy="461665"/>
          </a:xfrm>
        </p:grpSpPr>
        <p:sp>
          <p:nvSpPr>
            <p:cNvPr id="56" name="ZoneTexte 55"/>
            <p:cNvSpPr txBox="1"/>
            <p:nvPr/>
          </p:nvSpPr>
          <p:spPr>
            <a:xfrm>
              <a:off x="1077962" y="1696825"/>
              <a:ext cx="23742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err="1" smtClean="0">
                  <a:solidFill>
                    <a:srgbClr val="7F7F7F"/>
                  </a:solidFill>
                </a:rPr>
                <a:t>Two-Way</a:t>
              </a:r>
              <a:r>
                <a:rPr lang="fr-FR" sz="2400" dirty="0" smtClean="0">
                  <a:solidFill>
                    <a:srgbClr val="7F7F7F"/>
                  </a:solidFill>
                </a:rPr>
                <a:t>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binding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57" name="Triangle isocèle 56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8" name="Grouper 57"/>
          <p:cNvGrpSpPr/>
          <p:nvPr/>
        </p:nvGrpSpPr>
        <p:grpSpPr>
          <a:xfrm>
            <a:off x="837247" y="2196482"/>
            <a:ext cx="6026677" cy="461665"/>
            <a:chOff x="826574" y="1696825"/>
            <a:chExt cx="6026677" cy="461665"/>
          </a:xfrm>
        </p:grpSpPr>
        <p:sp>
          <p:nvSpPr>
            <p:cNvPr id="59" name="ZoneTexte 58"/>
            <p:cNvSpPr txBox="1"/>
            <p:nvPr/>
          </p:nvSpPr>
          <p:spPr>
            <a:xfrm>
              <a:off x="1077962" y="1696825"/>
              <a:ext cx="57752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err="1" smtClean="0">
                  <a:solidFill>
                    <a:srgbClr val="7F7F7F"/>
                  </a:solidFill>
                </a:rPr>
                <a:t>Dependency</a:t>
              </a:r>
              <a:r>
                <a:rPr lang="fr-FR" sz="2400" dirty="0" smtClean="0">
                  <a:solidFill>
                    <a:srgbClr val="7F7F7F"/>
                  </a:solidFill>
                </a:rPr>
                <a:t> Injection (type, value &amp;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factory</a:t>
              </a:r>
              <a:r>
                <a:rPr lang="fr-FR" sz="2400" dirty="0" smtClean="0">
                  <a:solidFill>
                    <a:srgbClr val="7F7F7F"/>
                  </a:solidFill>
                </a:rPr>
                <a:t>)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60" name="Triangle isocèle 59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1" name="Grouper 60"/>
          <p:cNvGrpSpPr/>
          <p:nvPr/>
        </p:nvGrpSpPr>
        <p:grpSpPr>
          <a:xfrm>
            <a:off x="837247" y="2829114"/>
            <a:ext cx="7789179" cy="461665"/>
            <a:chOff x="826574" y="1696825"/>
            <a:chExt cx="7789179" cy="461665"/>
          </a:xfrm>
        </p:grpSpPr>
        <p:sp>
          <p:nvSpPr>
            <p:cNvPr id="62" name="ZoneTexte 61"/>
            <p:cNvSpPr txBox="1"/>
            <p:nvPr/>
          </p:nvSpPr>
          <p:spPr>
            <a:xfrm>
              <a:off x="1077962" y="1696825"/>
              <a:ext cx="75377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solidFill>
                    <a:srgbClr val="7F7F7F"/>
                  </a:solidFill>
                </a:rPr>
                <a:t>Shadow DOM pour séparer sémantique et implémentation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63" name="Triangle isocèle 62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4" name="Grouper 63"/>
          <p:cNvGrpSpPr/>
          <p:nvPr/>
        </p:nvGrpSpPr>
        <p:grpSpPr>
          <a:xfrm>
            <a:off x="840227" y="3471367"/>
            <a:ext cx="2690577" cy="461665"/>
            <a:chOff x="826574" y="1696825"/>
            <a:chExt cx="2690577" cy="461665"/>
          </a:xfrm>
        </p:grpSpPr>
        <p:sp>
          <p:nvSpPr>
            <p:cNvPr id="65" name="ZoneTexte 64"/>
            <p:cNvSpPr txBox="1"/>
            <p:nvPr/>
          </p:nvSpPr>
          <p:spPr>
            <a:xfrm>
              <a:off x="1077962" y="1696825"/>
              <a:ext cx="2439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solidFill>
                    <a:srgbClr val="7F7F7F"/>
                  </a:solidFill>
                </a:rPr>
                <a:t>Web Components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66" name="Triangle isocèle 65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7" name="Grouper 66"/>
          <p:cNvGrpSpPr/>
          <p:nvPr/>
        </p:nvGrpSpPr>
        <p:grpSpPr>
          <a:xfrm>
            <a:off x="840227" y="4117448"/>
            <a:ext cx="5039628" cy="461665"/>
            <a:chOff x="826574" y="1696825"/>
            <a:chExt cx="5039628" cy="461665"/>
          </a:xfrm>
        </p:grpSpPr>
        <p:sp>
          <p:nvSpPr>
            <p:cNvPr id="68" name="ZoneTexte 67"/>
            <p:cNvSpPr txBox="1"/>
            <p:nvPr/>
          </p:nvSpPr>
          <p:spPr>
            <a:xfrm>
              <a:off x="1077962" y="1696825"/>
              <a:ext cx="47882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err="1" smtClean="0">
                  <a:solidFill>
                    <a:srgbClr val="7F7F7F"/>
                  </a:solidFill>
                </a:rPr>
                <a:t>RESTful</a:t>
              </a:r>
              <a:r>
                <a:rPr lang="fr-FR" sz="2400" dirty="0" smtClean="0">
                  <a:solidFill>
                    <a:srgbClr val="7F7F7F"/>
                  </a:solidFill>
                </a:rPr>
                <a:t> :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deep</a:t>
              </a:r>
              <a:r>
                <a:rPr lang="fr-FR" sz="2400" dirty="0" smtClean="0">
                  <a:solidFill>
                    <a:srgbClr val="7F7F7F"/>
                  </a:solidFill>
                </a:rPr>
                <a:t>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linking</a:t>
              </a:r>
              <a:r>
                <a:rPr lang="fr-FR" sz="2400" dirty="0" smtClean="0">
                  <a:solidFill>
                    <a:srgbClr val="7F7F7F"/>
                  </a:solidFill>
                </a:rPr>
                <a:t>, HTTP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verbs</a:t>
              </a:r>
              <a:r>
                <a:rPr lang="fr-FR" sz="2400" dirty="0" smtClean="0">
                  <a:solidFill>
                    <a:srgbClr val="7F7F7F"/>
                  </a:solidFill>
                </a:rPr>
                <a:t>, …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69" name="Triangle isocèle 68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0" name="Grouper 69"/>
          <p:cNvGrpSpPr/>
          <p:nvPr/>
        </p:nvGrpSpPr>
        <p:grpSpPr>
          <a:xfrm>
            <a:off x="840227" y="4749187"/>
            <a:ext cx="5934554" cy="461665"/>
            <a:chOff x="826574" y="1696825"/>
            <a:chExt cx="5934554" cy="461665"/>
          </a:xfrm>
        </p:grpSpPr>
        <p:sp>
          <p:nvSpPr>
            <p:cNvPr id="71" name="ZoneTexte 70"/>
            <p:cNvSpPr txBox="1"/>
            <p:nvPr/>
          </p:nvSpPr>
          <p:spPr>
            <a:xfrm>
              <a:off x="1077962" y="1696825"/>
              <a:ext cx="56831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solidFill>
                    <a:srgbClr val="7F7F7F"/>
                  </a:solidFill>
                </a:rPr>
                <a:t>Testable :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xUnit</a:t>
              </a:r>
              <a:r>
                <a:rPr lang="fr-FR" sz="2400" dirty="0" smtClean="0">
                  <a:solidFill>
                    <a:srgbClr val="7F7F7F"/>
                  </a:solidFill>
                </a:rPr>
                <a:t>,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Behavior</a:t>
              </a:r>
              <a:r>
                <a:rPr lang="fr-FR" sz="2400" dirty="0" smtClean="0">
                  <a:solidFill>
                    <a:srgbClr val="7F7F7F"/>
                  </a:solidFill>
                </a:rPr>
                <a:t>,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Mocks</a:t>
              </a:r>
              <a:r>
                <a:rPr lang="fr-FR" sz="2400" dirty="0" smtClean="0">
                  <a:solidFill>
                    <a:srgbClr val="7F7F7F"/>
                  </a:solidFill>
                </a:rPr>
                <a:t>, Karma, …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72" name="Triangle isocèle 71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549637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arte-visite-ba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696" y="5885664"/>
            <a:ext cx="1662303" cy="1115135"/>
          </a:xfrm>
          <a:prstGeom prst="rect">
            <a:avLst/>
          </a:prstGeom>
        </p:spPr>
      </p:pic>
      <p:pic>
        <p:nvPicPr>
          <p:cNvPr id="6" name="Image 5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6154256"/>
            <a:ext cx="3250470" cy="66608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0" y="117391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chemeClr val="accent1"/>
                </a:solidFill>
              </a:rPr>
              <a:t>AngularDart</a:t>
            </a:r>
            <a:r>
              <a:rPr lang="fr-FR" sz="3600" dirty="0" smtClean="0">
                <a:solidFill>
                  <a:schemeClr val="accent1"/>
                </a:solidFill>
              </a:rPr>
              <a:t> – </a:t>
            </a:r>
            <a:r>
              <a:rPr lang="fr-FR" sz="3600" dirty="0" err="1" smtClean="0">
                <a:solidFill>
                  <a:schemeClr val="accent1"/>
                </a:solidFill>
              </a:rPr>
              <a:t>Dependency</a:t>
            </a:r>
            <a:r>
              <a:rPr lang="fr-FR" sz="3600" dirty="0" smtClean="0">
                <a:solidFill>
                  <a:schemeClr val="accent1"/>
                </a:solidFill>
              </a:rPr>
              <a:t> Injection</a:t>
            </a:r>
            <a:endParaRPr lang="fr-FR" sz="3600" dirty="0">
              <a:solidFill>
                <a:schemeClr val="accent1"/>
              </a:solidFill>
            </a:endParaRPr>
          </a:p>
        </p:txBody>
      </p:sp>
      <p:cxnSp>
        <p:nvCxnSpPr>
          <p:cNvPr id="30" name="Connecteur droit 29"/>
          <p:cNvCxnSpPr/>
          <p:nvPr/>
        </p:nvCxnSpPr>
        <p:spPr>
          <a:xfrm>
            <a:off x="0" y="6054228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88168" y="1323313"/>
            <a:ext cx="8559659" cy="401262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394897" y="1408689"/>
            <a:ext cx="5356154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// Hard </a:t>
            </a:r>
            <a:r>
              <a:rPr lang="fr-FR" sz="1600" dirty="0" err="1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Coded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fr-FR" sz="1600" dirty="0" err="1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Dependency</a:t>
            </a:r>
            <a:endParaRPr lang="fr-FR" sz="1600" dirty="0" smtClean="0">
              <a:solidFill>
                <a:schemeClr val="bg1">
                  <a:lumMod val="50000"/>
                </a:schemeClr>
              </a:solidFill>
              <a:latin typeface="Courier New"/>
              <a:cs typeface="Courier New"/>
            </a:endParaRPr>
          </a:p>
          <a:p>
            <a:r>
              <a:rPr lang="fr-FR" sz="1600" dirty="0">
                <a:solidFill>
                  <a:schemeClr val="accent1"/>
                </a:solidFill>
                <a:latin typeface="Courier New"/>
                <a:cs typeface="Courier New"/>
              </a:rPr>
              <a:t>class</a:t>
            </a:r>
            <a:r>
              <a:rPr lang="fr-FR" sz="1600" dirty="0" smtClean="0">
                <a:latin typeface="Courier New"/>
                <a:cs typeface="Courier New"/>
              </a:rPr>
              <a:t> </a:t>
            </a:r>
            <a:r>
              <a:rPr lang="fr-FR" sz="1600" dirty="0" err="1" smtClean="0">
                <a:latin typeface="Courier New"/>
                <a:cs typeface="Courier New"/>
              </a:rPr>
              <a:t>UsersRepository</a:t>
            </a:r>
            <a:r>
              <a:rPr lang="fr-FR" sz="1600" dirty="0" smtClean="0">
                <a:latin typeface="Courier New"/>
                <a:cs typeface="Courier New"/>
              </a:rPr>
              <a:t> </a:t>
            </a:r>
            <a:r>
              <a:rPr lang="fr-FR" sz="1600" dirty="0">
                <a:solidFill>
                  <a:srgbClr val="77933C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600" dirty="0" smtClean="0">
                <a:latin typeface="Courier New"/>
                <a:cs typeface="Courier New"/>
              </a:rPr>
              <a:t>    </a:t>
            </a:r>
            <a:r>
              <a:rPr lang="fr-FR" sz="1600" dirty="0">
                <a:solidFill>
                  <a:schemeClr val="accent3"/>
                </a:solidFill>
                <a:latin typeface="Courier New"/>
                <a:cs typeface="Courier New"/>
              </a:rPr>
              <a:t>Transport</a:t>
            </a:r>
            <a:r>
              <a:rPr lang="fr-FR" sz="1600" dirty="0" smtClean="0">
                <a:latin typeface="Courier New"/>
                <a:cs typeface="Courier New"/>
              </a:rPr>
              <a:t> transport </a:t>
            </a:r>
            <a:r>
              <a:rPr lang="fr-FR" sz="1600" dirty="0">
                <a:solidFill>
                  <a:srgbClr val="77933C"/>
                </a:solidFill>
                <a:latin typeface="Courier New"/>
                <a:cs typeface="Courier New"/>
              </a:rPr>
              <a:t>=</a:t>
            </a:r>
            <a:r>
              <a:rPr lang="fr-FR" sz="1600" dirty="0" smtClean="0">
                <a:latin typeface="Courier New"/>
                <a:cs typeface="Courier New"/>
              </a:rPr>
              <a:t> new </a:t>
            </a:r>
            <a:r>
              <a:rPr lang="fr-FR" sz="1600" dirty="0">
                <a:solidFill>
                  <a:schemeClr val="accent3"/>
                </a:solidFill>
                <a:latin typeface="Courier New"/>
                <a:cs typeface="Courier New"/>
              </a:rPr>
              <a:t>Http</a:t>
            </a:r>
            <a:r>
              <a:rPr lang="fr-FR" sz="1600" dirty="0">
                <a:solidFill>
                  <a:srgbClr val="77933C"/>
                </a:solidFill>
                <a:latin typeface="Courier New"/>
                <a:cs typeface="Courier New"/>
              </a:rPr>
              <a:t>();</a:t>
            </a:r>
            <a:endParaRPr lang="fr-FR" sz="1600" dirty="0">
              <a:solidFill>
                <a:srgbClr val="77933C"/>
              </a:solidFill>
              <a:latin typeface="Courier New"/>
              <a:cs typeface="Courier New"/>
            </a:endParaRPr>
          </a:p>
          <a:p>
            <a:r>
              <a:rPr lang="fr-FR" sz="1600" dirty="0">
                <a:solidFill>
                  <a:srgbClr val="77933C"/>
                </a:solidFill>
                <a:latin typeface="Courier New"/>
                <a:cs typeface="Courier New"/>
              </a:rPr>
              <a:t>}</a:t>
            </a:r>
          </a:p>
          <a:p>
            <a:endParaRPr lang="fr-FR" sz="1600" dirty="0">
              <a:solidFill>
                <a:schemeClr val="bg1">
                  <a:lumMod val="50000"/>
                </a:schemeClr>
              </a:solidFill>
              <a:latin typeface="Courier New"/>
              <a:cs typeface="Courier New"/>
            </a:endParaRPr>
          </a:p>
          <a:p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// </a:t>
            </a:r>
            <a:r>
              <a:rPr lang="fr-FR" sz="1600" dirty="0" err="1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Dependency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 injection</a:t>
            </a:r>
          </a:p>
          <a:p>
            <a:r>
              <a:rPr lang="fr-FR" sz="1600" dirty="0">
                <a:solidFill>
                  <a:schemeClr val="accent1"/>
                </a:solidFill>
                <a:latin typeface="Courier New"/>
                <a:cs typeface="Courier New"/>
              </a:rPr>
              <a:t>class</a:t>
            </a:r>
            <a:r>
              <a:rPr lang="fr-FR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UsersRepository</a:t>
            </a:r>
            <a:r>
              <a:rPr lang="fr-FR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>
                <a:solidFill>
                  <a:srgbClr val="77933C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>
                <a:solidFill>
                  <a:schemeClr val="accent3"/>
                </a:solidFill>
                <a:latin typeface="Courier New"/>
                <a:cs typeface="Courier New"/>
              </a:rPr>
              <a:t>Transport</a:t>
            </a:r>
            <a:r>
              <a:rPr lang="fr-FR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transport</a:t>
            </a:r>
            <a:r>
              <a:rPr lang="fr-FR" sz="1600" dirty="0">
                <a:solidFill>
                  <a:srgbClr val="77933C"/>
                </a:solidFill>
                <a:latin typeface="Courier New"/>
                <a:cs typeface="Courier New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UsersRepository</a:t>
            </a:r>
            <a:r>
              <a:rPr lang="fr-FR" sz="1600" dirty="0">
                <a:solidFill>
                  <a:srgbClr val="77933C"/>
                </a:solidFill>
                <a:latin typeface="Courier New"/>
                <a:cs typeface="Courier New"/>
              </a:rPr>
              <a:t>(</a:t>
            </a:r>
            <a:r>
              <a:rPr lang="fr-FR" sz="1600" dirty="0">
                <a:solidFill>
                  <a:schemeClr val="accent3"/>
                </a:solidFill>
                <a:latin typeface="Courier New"/>
                <a:cs typeface="Courier New"/>
              </a:rPr>
              <a:t>Transport</a:t>
            </a:r>
            <a:r>
              <a:rPr lang="fr-FR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transport</a:t>
            </a:r>
            <a:r>
              <a:rPr lang="fr-FR" sz="1600" dirty="0">
                <a:solidFill>
                  <a:srgbClr val="77933C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fr-FR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r-FR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this</a:t>
            </a:r>
            <a:r>
              <a:rPr lang="fr-FR" sz="1600" dirty="0" err="1">
                <a:solidFill>
                  <a:srgbClr val="77933C"/>
                </a:solidFill>
                <a:latin typeface="Courier New"/>
                <a:cs typeface="Courier New"/>
              </a:rPr>
              <a:t>.</a:t>
            </a:r>
            <a:r>
              <a:rPr lang="fr-FR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transport</a:t>
            </a:r>
            <a:r>
              <a:rPr lang="fr-FR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>
                <a:solidFill>
                  <a:srgbClr val="77933C"/>
                </a:solidFill>
                <a:latin typeface="Courier New"/>
                <a:cs typeface="Courier New"/>
              </a:rPr>
              <a:t>=</a:t>
            </a:r>
            <a:r>
              <a:rPr lang="fr-FR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transport</a:t>
            </a:r>
            <a:r>
              <a:rPr lang="fr-FR" sz="1600" dirty="0">
                <a:solidFill>
                  <a:srgbClr val="77933C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r>
              <a:rPr lang="fr-FR" sz="1600" dirty="0">
                <a:solidFill>
                  <a:srgbClr val="77933C"/>
                </a:solidFill>
                <a:latin typeface="Courier New"/>
                <a:cs typeface="Courier New"/>
              </a:rPr>
              <a:t>}</a:t>
            </a:r>
            <a:endParaRPr lang="fr-FR" sz="1600" dirty="0">
              <a:solidFill>
                <a:srgbClr val="77933C"/>
              </a:solidFill>
              <a:latin typeface="Courier New"/>
              <a:cs typeface="Courier New"/>
            </a:endParaRPr>
          </a:p>
          <a:p>
            <a:r>
              <a:rPr lang="fr-FR" sz="1600" dirty="0">
                <a:solidFill>
                  <a:srgbClr val="77933C"/>
                </a:solidFill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94360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arte-visite-ba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696" y="5885664"/>
            <a:ext cx="1662303" cy="1115135"/>
          </a:xfrm>
          <a:prstGeom prst="rect">
            <a:avLst/>
          </a:prstGeom>
        </p:spPr>
      </p:pic>
      <p:pic>
        <p:nvPicPr>
          <p:cNvPr id="6" name="Image 5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6154256"/>
            <a:ext cx="3250470" cy="66608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0" y="117391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chemeClr val="accent1"/>
                </a:solidFill>
              </a:rPr>
              <a:t>AngularDart</a:t>
            </a:r>
            <a:r>
              <a:rPr lang="fr-FR" sz="3600" dirty="0" smtClean="0">
                <a:solidFill>
                  <a:schemeClr val="accent1"/>
                </a:solidFill>
              </a:rPr>
              <a:t> – </a:t>
            </a:r>
            <a:r>
              <a:rPr lang="fr-FR" sz="3600" dirty="0" err="1" smtClean="0">
                <a:solidFill>
                  <a:schemeClr val="accent1"/>
                </a:solidFill>
              </a:rPr>
              <a:t>Dependency</a:t>
            </a:r>
            <a:r>
              <a:rPr lang="fr-FR" sz="3600" dirty="0" smtClean="0">
                <a:solidFill>
                  <a:schemeClr val="accent1"/>
                </a:solidFill>
              </a:rPr>
              <a:t> Injection</a:t>
            </a:r>
            <a:endParaRPr lang="fr-FR" sz="3600" dirty="0">
              <a:solidFill>
                <a:schemeClr val="accent1"/>
              </a:solidFill>
            </a:endParaRPr>
          </a:p>
        </p:txBody>
      </p:sp>
      <p:cxnSp>
        <p:nvCxnSpPr>
          <p:cNvPr id="30" name="Connecteur droit 29"/>
          <p:cNvCxnSpPr/>
          <p:nvPr/>
        </p:nvCxnSpPr>
        <p:spPr>
          <a:xfrm>
            <a:off x="0" y="6054228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88168" y="1323313"/>
            <a:ext cx="8559659" cy="417880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394897" y="1408689"/>
            <a:ext cx="6587461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// JS </a:t>
            </a:r>
            <a:r>
              <a:rPr lang="fr-FR" sz="1600" dirty="0" err="1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Example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 – injection by value or </a:t>
            </a:r>
            <a:r>
              <a:rPr lang="fr-FR" sz="1600" dirty="0" err="1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factory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fr-FR" sz="1600" dirty="0" err="1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only</a:t>
            </a:r>
            <a:endParaRPr lang="fr-FR" sz="1600" dirty="0" smtClean="0">
              <a:solidFill>
                <a:schemeClr val="bg1">
                  <a:lumMod val="50000"/>
                </a:schemeClr>
              </a:solidFill>
              <a:latin typeface="Courier New"/>
              <a:cs typeface="Courier New"/>
            </a:endParaRPr>
          </a:p>
          <a:p>
            <a:r>
              <a:rPr lang="fr-FR" sz="1600" dirty="0" err="1" smtClean="0">
                <a:latin typeface="Courier New"/>
                <a:cs typeface="Courier New"/>
              </a:rPr>
              <a:t>di.value</a:t>
            </a:r>
            <a:r>
              <a:rPr lang="fr-FR" sz="1600" dirty="0" smtClean="0">
                <a:latin typeface="Courier New"/>
                <a:cs typeface="Courier New"/>
              </a:rPr>
              <a:t>(</a:t>
            </a:r>
            <a:r>
              <a:rPr lang="fr-FR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"</a:t>
            </a:r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http"</a:t>
            </a:r>
            <a:r>
              <a:rPr lang="fr-FR" sz="1600" dirty="0" smtClean="0">
                <a:latin typeface="Courier New"/>
                <a:cs typeface="Courier New"/>
              </a:rPr>
              <a:t>, [</a:t>
            </a:r>
            <a:r>
              <a:rPr lang="fr-FR" sz="1600" dirty="0" err="1" smtClean="0">
                <a:latin typeface="Courier New"/>
                <a:cs typeface="Courier New"/>
              </a:rPr>
              <a:t>function</a:t>
            </a:r>
            <a:r>
              <a:rPr lang="fr-FR" sz="1600" dirty="0" smtClean="0">
                <a:latin typeface="Courier New"/>
                <a:cs typeface="Courier New"/>
              </a:rPr>
              <a:t>() {return new Http()}]);</a:t>
            </a:r>
          </a:p>
          <a:p>
            <a:r>
              <a:rPr lang="fr-FR" sz="1600" dirty="0" err="1" smtClean="0">
                <a:latin typeface="Courier New"/>
                <a:cs typeface="Courier New"/>
              </a:rPr>
              <a:t>di</a:t>
            </a:r>
            <a:r>
              <a:rPr lang="fr-FR" sz="1600" dirty="0" err="1" smtClean="0">
                <a:solidFill>
                  <a:schemeClr val="accent3">
                    <a:lumMod val="75000"/>
                  </a:schemeClr>
                </a:solidFill>
                <a:latin typeface="Courier New"/>
                <a:cs typeface="Courier New"/>
              </a:rPr>
              <a:t>.</a:t>
            </a:r>
            <a:r>
              <a:rPr lang="fr-FR" sz="1600" dirty="0" err="1" smtClean="0">
                <a:latin typeface="Courier New"/>
                <a:cs typeface="Courier New"/>
              </a:rPr>
              <a:t>value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(</a:t>
            </a:r>
            <a:r>
              <a:rPr lang="fr-FR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"</a:t>
            </a:r>
            <a:r>
              <a:rPr lang="fr-FR" sz="1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usersRepository</a:t>
            </a:r>
            <a:r>
              <a:rPr lang="fr-FR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"</a:t>
            </a:r>
            <a:r>
              <a:rPr lang="fr-FR" sz="1600" dirty="0">
                <a:solidFill>
                  <a:srgbClr val="77933C"/>
                </a:solidFill>
                <a:latin typeface="Courier New"/>
                <a:cs typeface="Courier New"/>
              </a:rPr>
              <a:t>, 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[</a:t>
            </a:r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"http</a:t>
            </a:r>
            <a:r>
              <a:rPr lang="fr-FR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"</a:t>
            </a:r>
            <a:r>
              <a:rPr lang="fr-FR" sz="1600" dirty="0">
                <a:solidFill>
                  <a:srgbClr val="77933C"/>
                </a:solidFill>
                <a:latin typeface="Courier New"/>
                <a:cs typeface="Courier New"/>
              </a:rPr>
              <a:t>,</a:t>
            </a:r>
            <a:r>
              <a:rPr lang="fr-FR" sz="1600" dirty="0">
                <a:latin typeface="Courier New"/>
                <a:cs typeface="Courier New"/>
              </a:rPr>
              <a:t> </a:t>
            </a:r>
            <a:r>
              <a:rPr lang="fr-FR" sz="1600" dirty="0" err="1">
                <a:latin typeface="Courier New"/>
                <a:cs typeface="Courier New"/>
              </a:rPr>
              <a:t>function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(</a:t>
            </a:r>
            <a:r>
              <a:rPr lang="fr-FR" sz="1600" dirty="0" smtClean="0">
                <a:latin typeface="Courier New"/>
                <a:cs typeface="Courier New"/>
              </a:rPr>
              <a:t>http</a:t>
            </a:r>
            <a:r>
              <a:rPr lang="fr-FR" sz="1600" dirty="0">
                <a:latin typeface="Courier New"/>
                <a:cs typeface="Courier New"/>
              </a:rPr>
              <a:t>)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600" dirty="0">
                <a:solidFill>
                  <a:srgbClr val="77933C"/>
                </a:solidFill>
                <a:latin typeface="Courier New"/>
                <a:cs typeface="Courier New"/>
              </a:rPr>
              <a:t> 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   </a:t>
            </a:r>
            <a:r>
              <a:rPr lang="fr-FR" sz="1600" dirty="0" err="1" smtClean="0">
                <a:latin typeface="Courier New"/>
                <a:cs typeface="Courier New"/>
              </a:rPr>
              <a:t>self</a:t>
            </a:r>
            <a:r>
              <a:rPr lang="fr-FR" sz="1600" dirty="0" err="1" smtClean="0">
                <a:solidFill>
                  <a:srgbClr val="77933C"/>
                </a:solidFill>
                <a:latin typeface="Courier New"/>
                <a:cs typeface="Courier New"/>
              </a:rPr>
              <a:t>.</a:t>
            </a:r>
            <a:r>
              <a:rPr lang="fr-FR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http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 = </a:t>
            </a:r>
            <a:r>
              <a:rPr lang="fr-FR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http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;</a:t>
            </a:r>
            <a:endParaRPr lang="fr-FR" sz="1600" dirty="0">
              <a:solidFill>
                <a:srgbClr val="77933C"/>
              </a:solidFill>
              <a:latin typeface="Courier New"/>
              <a:cs typeface="Courier New"/>
            </a:endParaRPr>
          </a:p>
          <a:p>
            <a:r>
              <a:rPr lang="fr-FR" sz="1600" dirty="0">
                <a:latin typeface="Courier New"/>
                <a:cs typeface="Courier New"/>
              </a:rPr>
              <a:t>  </a:t>
            </a:r>
            <a:r>
              <a:rPr lang="fr-FR" sz="1600" dirty="0" smtClean="0">
                <a:latin typeface="Courier New"/>
                <a:cs typeface="Courier New"/>
              </a:rPr>
              <a:t>  </a:t>
            </a:r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return</a:t>
            </a:r>
            <a:r>
              <a:rPr lang="fr-FR" sz="1600" dirty="0" smtClean="0">
                <a:latin typeface="Courier New"/>
                <a:cs typeface="Courier New"/>
              </a:rPr>
              <a:t> 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{ </a:t>
            </a:r>
            <a:r>
              <a:rPr lang="fr-FR" sz="1600" dirty="0" smtClean="0">
                <a:latin typeface="Courier New"/>
                <a:cs typeface="Courier New"/>
              </a:rPr>
              <a:t>all</a:t>
            </a:r>
            <a:r>
              <a:rPr lang="fr-FR" sz="1600" dirty="0">
                <a:solidFill>
                  <a:srgbClr val="77933C"/>
                </a:solidFill>
                <a:latin typeface="Courier New"/>
                <a:cs typeface="Courier New"/>
              </a:rPr>
              <a:t>:</a:t>
            </a:r>
            <a:r>
              <a:rPr lang="fr-FR" sz="1600" dirty="0">
                <a:latin typeface="Courier New"/>
                <a:cs typeface="Courier New"/>
              </a:rPr>
              <a:t> </a:t>
            </a:r>
            <a:r>
              <a:rPr lang="fr-FR" sz="1600" dirty="0" err="1">
                <a:latin typeface="Courier New"/>
                <a:cs typeface="Courier New"/>
              </a:rPr>
              <a:t>function</a:t>
            </a:r>
            <a:r>
              <a:rPr lang="fr-FR" sz="1600" dirty="0">
                <a:solidFill>
                  <a:srgbClr val="77933C"/>
                </a:solidFill>
                <a:latin typeface="Courier New"/>
                <a:cs typeface="Courier New"/>
              </a:rPr>
              <a:t>(){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/* ... */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}</a:t>
            </a:r>
            <a:endParaRPr lang="fr-FR" sz="1600" dirty="0">
              <a:solidFill>
                <a:srgbClr val="77933C"/>
              </a:solidFill>
              <a:latin typeface="Courier New"/>
              <a:cs typeface="Courier New"/>
            </a:endParaRPr>
          </a:p>
          <a:p>
            <a:r>
              <a:rPr lang="fr-FR" sz="1600" dirty="0">
                <a:solidFill>
                  <a:srgbClr val="77933C"/>
                </a:solidFill>
                <a:latin typeface="Courier New"/>
                <a:cs typeface="Courier New"/>
              </a:rPr>
              <a:t>}])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var </a:t>
            </a:r>
            <a:r>
              <a:rPr lang="fr-FR" sz="1600" dirty="0" err="1" smtClean="0">
                <a:latin typeface="Courier New"/>
                <a:cs typeface="Courier New"/>
              </a:rPr>
              <a:t>userRepository</a:t>
            </a:r>
            <a:r>
              <a:rPr lang="fr-FR" sz="1600" dirty="0" smtClean="0">
                <a:latin typeface="Courier New"/>
                <a:cs typeface="Courier New"/>
              </a:rPr>
              <a:t> = </a:t>
            </a:r>
            <a:r>
              <a:rPr lang="fr-FR" sz="1600" dirty="0" err="1" smtClean="0">
                <a:latin typeface="Courier New"/>
                <a:cs typeface="Courier New"/>
              </a:rPr>
              <a:t>di.get</a:t>
            </a:r>
            <a:r>
              <a:rPr lang="fr-FR" sz="1600" dirty="0" smtClean="0">
                <a:latin typeface="Courier New"/>
                <a:cs typeface="Courier New"/>
              </a:rPr>
              <a:t>(</a:t>
            </a:r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"</a:t>
            </a:r>
            <a:r>
              <a:rPr lang="fr-FR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usersRepository</a:t>
            </a:r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"</a:t>
            </a:r>
            <a:r>
              <a:rPr lang="fr-FR" sz="1600" dirty="0" smtClean="0">
                <a:latin typeface="Courier New"/>
                <a:cs typeface="Courier New"/>
              </a:rPr>
              <a:t>);</a:t>
            </a:r>
          </a:p>
          <a:p>
            <a:endParaRPr lang="fr-FR" sz="1600" dirty="0">
              <a:solidFill>
                <a:srgbClr val="77933C"/>
              </a:solidFill>
              <a:latin typeface="Courier New"/>
              <a:cs typeface="Courier New"/>
            </a:endParaRPr>
          </a:p>
          <a:p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// </a:t>
            </a:r>
            <a:r>
              <a:rPr lang="fr-FR" sz="1600" dirty="0" err="1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Dart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fr-FR" sz="1600" dirty="0" err="1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example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 – injection by type</a:t>
            </a:r>
            <a:endParaRPr lang="fr-FR" sz="1600" dirty="0">
              <a:solidFill>
                <a:schemeClr val="bg1">
                  <a:lumMod val="50000"/>
                </a:schemeClr>
              </a:solidFill>
              <a:latin typeface="Courier New"/>
              <a:cs typeface="Courier New"/>
            </a:endParaRPr>
          </a:p>
          <a:p>
            <a:r>
              <a:rPr lang="fr-FR" sz="1600" dirty="0">
                <a:solidFill>
                  <a:schemeClr val="accent1"/>
                </a:solidFill>
                <a:latin typeface="Courier New"/>
                <a:cs typeface="Courier New"/>
              </a:rPr>
              <a:t>import </a:t>
            </a:r>
            <a:r>
              <a:rPr lang="fr-FR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dart:http</a:t>
            </a:r>
            <a:r>
              <a:rPr lang="fr-FR" sz="1400" dirty="0" smtClean="0">
                <a:solidFill>
                  <a:srgbClr val="77933C"/>
                </a:solidFill>
                <a:latin typeface="Courier New"/>
                <a:cs typeface="Courier New"/>
              </a:rPr>
              <a:t>;</a:t>
            </a:r>
            <a:endParaRPr lang="fr-FR" sz="1400" dirty="0">
              <a:solidFill>
                <a:srgbClr val="77933C"/>
              </a:solidFill>
              <a:latin typeface="Courier New"/>
              <a:cs typeface="Courier New"/>
            </a:endParaRPr>
          </a:p>
          <a:p>
            <a:r>
              <a:rPr lang="fr-FR" sz="1600" dirty="0">
                <a:solidFill>
                  <a:schemeClr val="accent1"/>
                </a:solidFill>
                <a:latin typeface="Courier New"/>
                <a:cs typeface="Courier New"/>
              </a:rPr>
              <a:t>class</a:t>
            </a:r>
            <a:r>
              <a:rPr lang="fr-FR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UsersRepository</a:t>
            </a:r>
            <a:r>
              <a:rPr lang="fr-FR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400" dirty="0" smtClean="0">
                <a:solidFill>
                  <a:srgbClr val="77933C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UsersRepository</a:t>
            </a:r>
            <a:r>
              <a:rPr lang="fr-FR" sz="1400" dirty="0" smtClean="0">
                <a:solidFill>
                  <a:srgbClr val="77933C"/>
                </a:solidFill>
                <a:latin typeface="Courier New"/>
                <a:cs typeface="Courier New"/>
              </a:rPr>
              <a:t>(</a:t>
            </a:r>
            <a:r>
              <a:rPr lang="fr-FR" sz="1400" dirty="0" smtClean="0">
                <a:solidFill>
                  <a:schemeClr val="accent3"/>
                </a:solidFill>
                <a:latin typeface="Courier New"/>
                <a:cs typeface="Courier New"/>
              </a:rPr>
              <a:t>Http</a:t>
            </a:r>
            <a:r>
              <a:rPr lang="fr-FR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http</a:t>
            </a:r>
            <a:r>
              <a:rPr lang="fr-FR" sz="1400" dirty="0" smtClean="0">
                <a:solidFill>
                  <a:schemeClr val="accent3">
                    <a:lumMod val="75000"/>
                  </a:schemeClr>
                </a:solidFill>
                <a:latin typeface="Courier New"/>
                <a:cs typeface="Courier New"/>
              </a:rPr>
              <a:t>) {</a:t>
            </a:r>
          </a:p>
          <a:p>
            <a:r>
              <a:rPr lang="fr-FR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     </a:t>
            </a:r>
            <a:r>
              <a:rPr lang="fr-FR" sz="1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this.http</a:t>
            </a:r>
            <a:r>
              <a:rPr lang="fr-FR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400" dirty="0" smtClean="0">
                <a:solidFill>
                  <a:srgbClr val="77933C"/>
                </a:solidFill>
                <a:latin typeface="Courier New"/>
                <a:cs typeface="Courier New"/>
              </a:rPr>
              <a:t>=</a:t>
            </a:r>
            <a:r>
              <a:rPr lang="fr-FR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http</a:t>
            </a:r>
            <a:r>
              <a:rPr lang="fr-FR" sz="1400" dirty="0" smtClean="0">
                <a:solidFill>
                  <a:srgbClr val="77933C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r-FR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r>
              <a:rPr lang="fr-FR" sz="1400" dirty="0" smtClean="0">
                <a:solidFill>
                  <a:srgbClr val="77933C"/>
                </a:solidFill>
                <a:latin typeface="Courier New"/>
                <a:cs typeface="Courier New"/>
              </a:rPr>
              <a:t>}</a:t>
            </a:r>
          </a:p>
          <a:p>
            <a:r>
              <a:rPr lang="fr-FR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 all</a:t>
            </a:r>
            <a:r>
              <a:rPr lang="fr-FR" sz="1400" dirty="0" smtClean="0">
                <a:solidFill>
                  <a:srgbClr val="77933C"/>
                </a:solidFill>
                <a:latin typeface="Courier New"/>
                <a:cs typeface="Courier New"/>
              </a:rPr>
              <a:t>() {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/* ... */</a:t>
            </a:r>
            <a:r>
              <a:rPr lang="fr-FR" sz="1400" dirty="0" smtClean="0">
                <a:solidFill>
                  <a:srgbClr val="77933C"/>
                </a:solidFill>
                <a:latin typeface="Courier New"/>
                <a:cs typeface="Courier New"/>
              </a:rPr>
              <a:t>}</a:t>
            </a:r>
            <a:endParaRPr lang="fr-FR" sz="1400" dirty="0">
              <a:solidFill>
                <a:srgbClr val="77933C"/>
              </a:solidFill>
              <a:latin typeface="Courier New"/>
              <a:cs typeface="Courier New"/>
            </a:endParaRPr>
          </a:p>
          <a:p>
            <a:r>
              <a:rPr lang="fr-FR" sz="1400" dirty="0" smtClean="0">
                <a:solidFill>
                  <a:srgbClr val="77933C"/>
                </a:solidFill>
                <a:latin typeface="Courier New"/>
                <a:cs typeface="Courier New"/>
              </a:rPr>
              <a:t>}</a:t>
            </a:r>
          </a:p>
          <a:p>
            <a:r>
              <a:rPr lang="fr-FR" sz="1400" dirty="0">
                <a:solidFill>
                  <a:srgbClr val="77933C"/>
                </a:solidFill>
                <a:latin typeface="Courier New"/>
                <a:cs typeface="Courier New"/>
              </a:rPr>
              <a:t>t</a:t>
            </a:r>
            <a:r>
              <a:rPr lang="fr-FR" sz="1400" dirty="0" smtClean="0">
                <a:solidFill>
                  <a:srgbClr val="77933C"/>
                </a:solidFill>
                <a:latin typeface="Courier New"/>
                <a:cs typeface="Courier New"/>
              </a:rPr>
              <a:t>ype(</a:t>
            </a:r>
            <a:r>
              <a:rPr lang="fr-FR" sz="1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UsersRepository</a:t>
            </a:r>
            <a:r>
              <a:rPr lang="fr-FR" sz="1400" dirty="0" smtClean="0">
                <a:solidFill>
                  <a:srgbClr val="77933C"/>
                </a:solidFill>
                <a:latin typeface="Courier New"/>
                <a:cs typeface="Courier New"/>
              </a:rPr>
              <a:t>);</a:t>
            </a:r>
            <a:endParaRPr lang="fr-FR" sz="1400" dirty="0">
              <a:solidFill>
                <a:srgbClr val="77933C"/>
              </a:solidFill>
              <a:latin typeface="Courier New"/>
              <a:cs typeface="Courier New"/>
            </a:endParaRPr>
          </a:p>
        </p:txBody>
      </p:sp>
      <p:grpSp>
        <p:nvGrpSpPr>
          <p:cNvPr id="35" name="Grouper 34"/>
          <p:cNvGrpSpPr/>
          <p:nvPr/>
        </p:nvGrpSpPr>
        <p:grpSpPr>
          <a:xfrm>
            <a:off x="805228" y="5509668"/>
            <a:ext cx="5681080" cy="461665"/>
            <a:chOff x="826574" y="1696825"/>
            <a:chExt cx="5681080" cy="461665"/>
          </a:xfrm>
        </p:grpSpPr>
        <p:sp>
          <p:nvSpPr>
            <p:cNvPr id="36" name="ZoneTexte 35"/>
            <p:cNvSpPr txBox="1"/>
            <p:nvPr/>
          </p:nvSpPr>
          <p:spPr>
            <a:xfrm>
              <a:off x="1077962" y="1696825"/>
              <a:ext cx="54296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solidFill>
                    <a:srgbClr val="7F7F7F"/>
                  </a:solidFill>
                </a:rPr>
                <a:t>Injection possible par value ou par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factory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37" name="Triangle isocèle 36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8" name="Grouper 37"/>
          <p:cNvGrpSpPr/>
          <p:nvPr/>
        </p:nvGrpSpPr>
        <p:grpSpPr>
          <a:xfrm>
            <a:off x="805228" y="763722"/>
            <a:ext cx="2640534" cy="461665"/>
            <a:chOff x="826574" y="1696825"/>
            <a:chExt cx="2640534" cy="461665"/>
          </a:xfrm>
        </p:grpSpPr>
        <p:sp>
          <p:nvSpPr>
            <p:cNvPr id="39" name="ZoneTexte 38"/>
            <p:cNvSpPr txBox="1"/>
            <p:nvPr/>
          </p:nvSpPr>
          <p:spPr>
            <a:xfrm>
              <a:off x="1077962" y="1696825"/>
              <a:ext cx="2389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solidFill>
                    <a:srgbClr val="7F7F7F"/>
                  </a:solidFill>
                </a:rPr>
                <a:t>Injection par type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40" name="Triangle isocèle 39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791111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arte-visite-ba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696" y="5885664"/>
            <a:ext cx="1662303" cy="1115135"/>
          </a:xfrm>
          <a:prstGeom prst="rect">
            <a:avLst/>
          </a:prstGeom>
        </p:spPr>
      </p:pic>
      <p:pic>
        <p:nvPicPr>
          <p:cNvPr id="6" name="Image 5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6154256"/>
            <a:ext cx="3250470" cy="66608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0" y="117391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chemeClr val="accent1"/>
                </a:solidFill>
              </a:rPr>
              <a:t>AngularDart</a:t>
            </a:r>
            <a:r>
              <a:rPr lang="fr-FR" sz="3600" dirty="0" smtClean="0">
                <a:solidFill>
                  <a:schemeClr val="accent1"/>
                </a:solidFill>
              </a:rPr>
              <a:t> – Entités</a:t>
            </a:r>
            <a:endParaRPr lang="fr-FR" sz="3600" dirty="0">
              <a:solidFill>
                <a:schemeClr val="accent1"/>
              </a:solidFill>
            </a:endParaRPr>
          </a:p>
        </p:txBody>
      </p:sp>
      <p:grpSp>
        <p:nvGrpSpPr>
          <p:cNvPr id="38" name="Grouper 37"/>
          <p:cNvGrpSpPr/>
          <p:nvPr/>
        </p:nvGrpSpPr>
        <p:grpSpPr>
          <a:xfrm>
            <a:off x="805228" y="1179930"/>
            <a:ext cx="8130768" cy="461665"/>
            <a:chOff x="826574" y="1696825"/>
            <a:chExt cx="8130768" cy="461665"/>
          </a:xfrm>
        </p:grpSpPr>
        <p:sp>
          <p:nvSpPr>
            <p:cNvPr id="39" name="ZoneTexte 38"/>
            <p:cNvSpPr txBox="1"/>
            <p:nvPr/>
          </p:nvSpPr>
          <p:spPr>
            <a:xfrm>
              <a:off x="1077962" y="1696825"/>
              <a:ext cx="78793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solidFill>
                    <a:srgbClr val="7F7F7F"/>
                  </a:solidFill>
                </a:rPr>
                <a:t>Component : une abstraction d’un morceau de User Interface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40" name="Triangle isocèle 39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288168" y="1739521"/>
            <a:ext cx="8559659" cy="436347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394897" y="1824897"/>
            <a:ext cx="7079983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&lt;</a:t>
            </a:r>
            <a:r>
              <a:rPr lang="fr-FR" sz="1600" dirty="0" err="1" smtClean="0">
                <a:solidFill>
                  <a:srgbClr val="77933C"/>
                </a:solidFill>
                <a:latin typeface="Courier New"/>
                <a:cs typeface="Courier New"/>
              </a:rPr>
              <a:t>product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 </a:t>
            </a:r>
            <a:r>
              <a:rPr lang="fr-FR" sz="1600" dirty="0" smtClean="0">
                <a:solidFill>
                  <a:schemeClr val="accent4"/>
                </a:solidFill>
                <a:latin typeface="Courier New"/>
                <a:cs typeface="Courier New"/>
              </a:rPr>
              <a:t>rating</a:t>
            </a:r>
            <a:r>
              <a:rPr lang="fr-FR" sz="1600" dirty="0" smtClean="0">
                <a:latin typeface="Courier New"/>
                <a:cs typeface="Courier New"/>
              </a:rPr>
              <a:t>=</a:t>
            </a:r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"4/5"</a:t>
            </a:r>
            <a:r>
              <a:rPr lang="fr-FR" sz="1600" dirty="0" smtClean="0">
                <a:solidFill>
                  <a:schemeClr val="accent3"/>
                </a:solidFill>
                <a:latin typeface="Courier New"/>
                <a:cs typeface="Courier New"/>
              </a:rPr>
              <a:t>&gt;</a:t>
            </a:r>
            <a:r>
              <a:rPr lang="fr-F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Nexus</a:t>
            </a: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cs typeface="Courier New"/>
              </a:rPr>
              <a:t> 4</a:t>
            </a:r>
            <a:r>
              <a:rPr lang="fr-FR" sz="1600" dirty="0" smtClean="0">
                <a:solidFill>
                  <a:srgbClr val="9BBB59"/>
                </a:solidFill>
                <a:latin typeface="Courier New"/>
                <a:cs typeface="Courier New"/>
              </a:rPr>
              <a:t>&lt;/</a:t>
            </a:r>
            <a:r>
              <a:rPr lang="fr-FR" sz="1600" dirty="0" err="1" smtClean="0">
                <a:solidFill>
                  <a:srgbClr val="9BBB59"/>
                </a:solidFill>
                <a:latin typeface="Courier New"/>
                <a:cs typeface="Courier New"/>
              </a:rPr>
              <a:t>product</a:t>
            </a:r>
            <a:r>
              <a:rPr lang="fr-FR" sz="1600" dirty="0" smtClean="0">
                <a:solidFill>
                  <a:srgbClr val="9BBB59"/>
                </a:solidFill>
                <a:latin typeface="Courier New"/>
                <a:cs typeface="Courier New"/>
              </a:rPr>
              <a:t>&gt;</a:t>
            </a:r>
          </a:p>
          <a:p>
            <a:endParaRPr lang="fr-FR" sz="1600" dirty="0" smtClean="0">
              <a:solidFill>
                <a:srgbClr val="77933C"/>
              </a:solidFill>
              <a:latin typeface="Courier New"/>
              <a:cs typeface="Courier New"/>
            </a:endParaRPr>
          </a:p>
          <a:p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@</a:t>
            </a:r>
            <a:r>
              <a:rPr lang="fr-FR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NgComponent</a:t>
            </a:r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(</a:t>
            </a:r>
          </a:p>
          <a:p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   </a:t>
            </a:r>
            <a:r>
              <a:rPr lang="fr-FR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selector</a:t>
            </a:r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: ‘</a:t>
            </a:r>
            <a:r>
              <a:rPr lang="fr-FR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product</a:t>
            </a:r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’,</a:t>
            </a:r>
          </a:p>
          <a:p>
            <a:r>
              <a:rPr lang="fr-FR" sz="1600" dirty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  </a:t>
            </a:r>
            <a:r>
              <a:rPr lang="fr-FR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templateUrl</a:t>
            </a:r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: ‘</a:t>
            </a:r>
            <a:r>
              <a:rPr lang="fr-FR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product_component.html</a:t>
            </a:r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’, </a:t>
            </a:r>
            <a:r>
              <a:rPr lang="fr-FR" sz="1600" dirty="0" smtClean="0">
                <a:solidFill>
                  <a:srgbClr val="7F7F7F"/>
                </a:solidFill>
                <a:latin typeface="Courier New"/>
                <a:cs typeface="Courier New"/>
              </a:rPr>
              <a:t>// Shadow DOM</a:t>
            </a:r>
          </a:p>
          <a:p>
            <a:r>
              <a:rPr lang="fr-FR" sz="1600" dirty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  </a:t>
            </a:r>
            <a:r>
              <a:rPr lang="fr-FR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cssUrl</a:t>
            </a:r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: ‘</a:t>
            </a:r>
            <a:r>
              <a:rPr lang="fr-FR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product_component.css</a:t>
            </a:r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’,       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// Shadow DOM</a:t>
            </a:r>
          </a:p>
          <a:p>
            <a:r>
              <a:rPr lang="fr-FR" sz="1600" dirty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  </a:t>
            </a:r>
            <a:r>
              <a:rPr lang="fr-FR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publishAs</a:t>
            </a:r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: ‘component’</a:t>
            </a:r>
            <a:endParaRPr lang="fr-FR" sz="1600" dirty="0">
              <a:solidFill>
                <a:schemeClr val="accent1"/>
              </a:solidFill>
              <a:latin typeface="Courier New"/>
              <a:cs typeface="Courier New"/>
            </a:endParaRPr>
          </a:p>
          <a:p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)</a:t>
            </a:r>
            <a:endParaRPr lang="fr-FR" sz="1600" dirty="0">
              <a:solidFill>
                <a:schemeClr val="accent1"/>
              </a:solidFill>
              <a:latin typeface="Courier New"/>
              <a:cs typeface="Courier New"/>
            </a:endParaRPr>
          </a:p>
          <a:p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class </a:t>
            </a:r>
            <a:r>
              <a:rPr lang="fr-FR" sz="1600" dirty="0" err="1" smtClean="0">
                <a:latin typeface="Courier New"/>
                <a:cs typeface="Courier New"/>
              </a:rPr>
              <a:t>ProductComponent</a:t>
            </a:r>
            <a:r>
              <a:rPr lang="fr-FR" sz="1600" dirty="0" smtClean="0">
                <a:latin typeface="Courier New"/>
                <a:cs typeface="Courier New"/>
              </a:rPr>
              <a:t> 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600" dirty="0" smtClean="0">
                <a:latin typeface="Courier New"/>
                <a:cs typeface="Courier New"/>
              </a:rPr>
              <a:t>    </a:t>
            </a:r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@</a:t>
            </a:r>
            <a:r>
              <a:rPr lang="fr-FR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ngTwoWay</a:t>
            </a:r>
            <a:r>
              <a:rPr lang="fr-FR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(‘rating’)</a:t>
            </a:r>
          </a:p>
          <a:p>
            <a:r>
              <a:rPr lang="fr-FR" sz="1600" dirty="0">
                <a:latin typeface="Courier New"/>
                <a:cs typeface="Courier New"/>
              </a:rPr>
              <a:t> </a:t>
            </a:r>
            <a:r>
              <a:rPr lang="fr-FR" sz="1600" dirty="0" smtClean="0">
                <a:latin typeface="Courier New"/>
                <a:cs typeface="Courier New"/>
              </a:rPr>
              <a:t>   </a:t>
            </a:r>
            <a:r>
              <a:rPr lang="fr-FR" sz="1600" dirty="0" err="1" smtClean="0">
                <a:solidFill>
                  <a:schemeClr val="accent3"/>
                </a:solidFill>
                <a:latin typeface="Courier New"/>
                <a:cs typeface="Courier New"/>
              </a:rPr>
              <a:t>int</a:t>
            </a:r>
            <a:r>
              <a:rPr lang="fr-FR" sz="1600" dirty="0" smtClean="0">
                <a:solidFill>
                  <a:schemeClr val="accent3"/>
                </a:solidFill>
                <a:latin typeface="Courier New"/>
                <a:cs typeface="Courier New"/>
              </a:rPr>
              <a:t> </a:t>
            </a:r>
            <a:r>
              <a:rPr lang="fr-FR" sz="1600" dirty="0" smtClean="0">
                <a:latin typeface="Courier New"/>
                <a:cs typeface="Courier New"/>
              </a:rPr>
              <a:t>rating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;</a:t>
            </a:r>
          </a:p>
          <a:p>
            <a:endParaRPr lang="fr-FR" sz="1600" dirty="0">
              <a:latin typeface="Courier New"/>
              <a:cs typeface="Courier New"/>
            </a:endParaRPr>
          </a:p>
          <a:p>
            <a:r>
              <a:rPr lang="fr-FR" sz="1600" dirty="0" smtClean="0">
                <a:latin typeface="Courier New"/>
                <a:cs typeface="Courier New"/>
              </a:rPr>
              <a:t>    </a:t>
            </a:r>
            <a:r>
              <a:rPr lang="fr-FR" sz="1600" dirty="0" err="1" smtClean="0">
                <a:solidFill>
                  <a:srgbClr val="9BBB59"/>
                </a:solidFill>
                <a:latin typeface="Courier New"/>
                <a:cs typeface="Courier New"/>
              </a:rPr>
              <a:t>void</a:t>
            </a:r>
            <a:r>
              <a:rPr lang="fr-FR" sz="1600" dirty="0" smtClean="0">
                <a:solidFill>
                  <a:srgbClr val="9BBB59"/>
                </a:solidFill>
                <a:latin typeface="Courier New"/>
                <a:cs typeface="Courier New"/>
              </a:rPr>
              <a:t> </a:t>
            </a:r>
            <a:r>
              <a:rPr lang="fr-FR" sz="1600" dirty="0" err="1" smtClean="0">
                <a:latin typeface="Courier New"/>
                <a:cs typeface="Courier New"/>
              </a:rPr>
              <a:t>handleClick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(</a:t>
            </a:r>
            <a:r>
              <a:rPr lang="fr-FR" sz="1600" dirty="0" err="1" smtClean="0">
                <a:solidFill>
                  <a:srgbClr val="9BBB59"/>
                </a:solidFill>
                <a:latin typeface="Courier New"/>
                <a:cs typeface="Courier New"/>
              </a:rPr>
              <a:t>int</a:t>
            </a:r>
            <a:r>
              <a:rPr lang="fr-FR" sz="1600" dirty="0" smtClean="0">
                <a:solidFill>
                  <a:srgbClr val="9BBB59"/>
                </a:solidFill>
                <a:latin typeface="Courier New"/>
                <a:cs typeface="Courier New"/>
              </a:rPr>
              <a:t> </a:t>
            </a:r>
            <a:r>
              <a:rPr lang="fr-FR" sz="1600" dirty="0" smtClean="0">
                <a:latin typeface="Courier New"/>
                <a:cs typeface="Courier New"/>
              </a:rPr>
              <a:t>value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) =&gt;</a:t>
            </a:r>
            <a:r>
              <a:rPr lang="fr-FR" sz="1600" dirty="0" smtClean="0">
                <a:latin typeface="Courier New"/>
                <a:cs typeface="Courier New"/>
              </a:rPr>
              <a:t> rating 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=</a:t>
            </a:r>
            <a:r>
              <a:rPr lang="fr-FR" sz="1600" dirty="0" smtClean="0">
                <a:latin typeface="Courier New"/>
                <a:cs typeface="Courier New"/>
              </a:rPr>
              <a:t> value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;</a:t>
            </a:r>
          </a:p>
          <a:p>
            <a:endParaRPr lang="fr-FR" sz="1600" dirty="0">
              <a:latin typeface="Courier New"/>
              <a:cs typeface="Courier New"/>
            </a:endParaRPr>
          </a:p>
          <a:p>
            <a:r>
              <a:rPr lang="fr-FR" sz="1600" dirty="0" smtClean="0">
                <a:latin typeface="Courier New"/>
                <a:cs typeface="Courier New"/>
              </a:rPr>
              <a:t>    </a:t>
            </a:r>
            <a:r>
              <a:rPr lang="fr-FR" sz="1600" dirty="0" smtClean="0">
                <a:solidFill>
                  <a:srgbClr val="9BBB59"/>
                </a:solidFill>
                <a:latin typeface="Courier New"/>
                <a:cs typeface="Courier New"/>
              </a:rPr>
              <a:t>String</a:t>
            </a:r>
            <a:r>
              <a:rPr lang="fr-FR" sz="1600" dirty="0" smtClean="0">
                <a:latin typeface="Courier New"/>
                <a:cs typeface="Courier New"/>
              </a:rPr>
              <a:t> </a:t>
            </a:r>
            <a:r>
              <a:rPr lang="fr-FR" sz="1600" dirty="0" err="1" smtClean="0">
                <a:latin typeface="Courier New"/>
                <a:cs typeface="Courier New"/>
              </a:rPr>
              <a:t>renderCharacter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(</a:t>
            </a:r>
            <a:r>
              <a:rPr lang="fr-FR" sz="1600" dirty="0" err="1" smtClean="0">
                <a:solidFill>
                  <a:srgbClr val="9BBB59"/>
                </a:solidFill>
                <a:latin typeface="Courier New"/>
                <a:cs typeface="Courier New"/>
              </a:rPr>
              <a:t>int</a:t>
            </a:r>
            <a:r>
              <a:rPr lang="fr-FR" sz="1600" dirty="0" smtClean="0">
                <a:solidFill>
                  <a:srgbClr val="9BBB59"/>
                </a:solidFill>
                <a:latin typeface="Courier New"/>
                <a:cs typeface="Courier New"/>
              </a:rPr>
              <a:t> </a:t>
            </a:r>
            <a:r>
              <a:rPr lang="fr-FR" sz="1600" dirty="0" smtClean="0">
                <a:latin typeface="Courier New"/>
                <a:cs typeface="Courier New"/>
              </a:rPr>
              <a:t>index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)</a:t>
            </a:r>
          </a:p>
          <a:p>
            <a:r>
              <a:rPr lang="fr-FR" sz="1600" dirty="0">
                <a:latin typeface="Courier New"/>
                <a:cs typeface="Courier New"/>
              </a:rPr>
              <a:t> </a:t>
            </a:r>
            <a:r>
              <a:rPr lang="fr-FR" sz="1600" dirty="0" smtClean="0">
                <a:latin typeface="Courier New"/>
                <a:cs typeface="Courier New"/>
              </a:rPr>
              <a:t>       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=&gt;</a:t>
            </a:r>
            <a:r>
              <a:rPr lang="fr-FR" sz="1600" dirty="0" smtClean="0">
                <a:latin typeface="Courier New"/>
                <a:cs typeface="Courier New"/>
              </a:rPr>
              <a:t> index 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&gt;</a:t>
            </a:r>
            <a:r>
              <a:rPr lang="fr-FR" sz="1600" dirty="0" smtClean="0">
                <a:latin typeface="Courier New"/>
                <a:cs typeface="Courier New"/>
              </a:rPr>
              <a:t> rating 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?</a:t>
            </a:r>
            <a:r>
              <a:rPr lang="fr-FR" sz="1600" dirty="0" smtClean="0">
                <a:latin typeface="Courier New"/>
                <a:cs typeface="Courier New"/>
              </a:rPr>
              <a:t> </a:t>
            </a:r>
            <a:r>
              <a:rPr lang="fr-FR" sz="1600" dirty="0" smtClean="0">
                <a:solidFill>
                  <a:srgbClr val="558ED5"/>
                </a:solidFill>
                <a:latin typeface="Courier New"/>
                <a:cs typeface="Courier New"/>
              </a:rPr>
              <a:t>‘0’</a:t>
            </a:r>
            <a:r>
              <a:rPr lang="fr-FR" sz="1600" dirty="0" smtClean="0">
                <a:latin typeface="Courier New"/>
                <a:cs typeface="Courier New"/>
              </a:rPr>
              <a:t> 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:</a:t>
            </a:r>
            <a:r>
              <a:rPr lang="fr-FR" sz="1600" dirty="0" smtClean="0">
                <a:latin typeface="Courier New"/>
                <a:cs typeface="Courier New"/>
              </a:rPr>
              <a:t> </a:t>
            </a:r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‘X’</a:t>
            </a:r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r-FR" sz="1600" dirty="0" smtClean="0">
                <a:solidFill>
                  <a:srgbClr val="77933C"/>
                </a:solidFill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075057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5542</TotalTime>
  <Words>995</Words>
  <Application>Microsoft Macintosh PowerPoint</Application>
  <PresentationFormat>Présentation à l'écran (4:3)</PresentationFormat>
  <Paragraphs>205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Chistine verdier</dc:creator>
  <cp:lastModifiedBy>Rémi Alvado</cp:lastModifiedBy>
  <cp:revision>37</cp:revision>
  <dcterms:created xsi:type="dcterms:W3CDTF">2013-10-09T06:01:48Z</dcterms:created>
  <dcterms:modified xsi:type="dcterms:W3CDTF">2014-06-10T07:16:07Z</dcterms:modified>
</cp:coreProperties>
</file>